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315" r:id="rId4"/>
    <p:sldId id="316" r:id="rId5"/>
    <p:sldId id="260" r:id="rId6"/>
    <p:sldId id="262" r:id="rId7"/>
    <p:sldId id="263" r:id="rId8"/>
    <p:sldId id="306" r:id="rId9"/>
    <p:sldId id="264" r:id="rId10"/>
    <p:sldId id="266" r:id="rId11"/>
    <p:sldId id="265" r:id="rId12"/>
    <p:sldId id="317" r:id="rId13"/>
    <p:sldId id="293" r:id="rId14"/>
    <p:sldId id="307" r:id="rId15"/>
    <p:sldId id="308" r:id="rId16"/>
    <p:sldId id="311" r:id="rId17"/>
    <p:sldId id="318" r:id="rId18"/>
    <p:sldId id="310" r:id="rId19"/>
    <p:sldId id="319" r:id="rId20"/>
    <p:sldId id="320" r:id="rId21"/>
    <p:sldId id="312" r:id="rId22"/>
    <p:sldId id="309" r:id="rId23"/>
    <p:sldId id="313"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506" autoAdjust="0"/>
    <p:restoredTop sz="81627"/>
  </p:normalViewPr>
  <p:slideViewPr>
    <p:cSldViewPr>
      <p:cViewPr varScale="1">
        <p:scale>
          <a:sx n="89" d="100"/>
          <a:sy n="89" d="100"/>
        </p:scale>
        <p:origin x="184" y="2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3CDD11-2E14-FB42-9062-4FB1F376128D}" type="doc">
      <dgm:prSet loTypeId="urn:microsoft.com/office/officeart/2005/8/layout/radial5" loCatId="" qsTypeId="urn:microsoft.com/office/officeart/2005/8/quickstyle/simple4" qsCatId="simple" csTypeId="urn:microsoft.com/office/officeart/2005/8/colors/accent1_2" csCatId="accent1" phldr="1"/>
      <dgm:spPr/>
      <dgm:t>
        <a:bodyPr/>
        <a:lstStyle/>
        <a:p>
          <a:endParaRPr lang="fr-FR"/>
        </a:p>
      </dgm:t>
    </dgm:pt>
    <dgm:pt modelId="{A00AACF2-538B-F944-99B0-563DD85D0AC9}">
      <dgm:prSet phldrT="[Texte]"/>
      <dgm:spPr/>
      <dgm:t>
        <a:bodyPr/>
        <a:lstStyle/>
        <a:p>
          <a:r>
            <a:rPr lang="fr-FR" dirty="0" smtClean="0"/>
            <a:t>Citations</a:t>
          </a:r>
          <a:endParaRPr lang="fr-FR" dirty="0"/>
        </a:p>
      </dgm:t>
    </dgm:pt>
    <dgm:pt modelId="{0E83D612-E1B6-1247-880D-BE3AFDB28629}" type="parTrans" cxnId="{6046D92C-BA53-B746-B100-252B64252BC9}">
      <dgm:prSet/>
      <dgm:spPr/>
      <dgm:t>
        <a:bodyPr/>
        <a:lstStyle/>
        <a:p>
          <a:endParaRPr lang="fr-FR"/>
        </a:p>
      </dgm:t>
    </dgm:pt>
    <dgm:pt modelId="{06D6C692-3A21-E642-A8E4-848DE04FCD58}" type="sibTrans" cxnId="{6046D92C-BA53-B746-B100-252B64252BC9}">
      <dgm:prSet/>
      <dgm:spPr/>
      <dgm:t>
        <a:bodyPr/>
        <a:lstStyle/>
        <a:p>
          <a:endParaRPr lang="fr-FR"/>
        </a:p>
      </dgm:t>
    </dgm:pt>
    <dgm:pt modelId="{65C3AEC2-BFB5-8C4B-B9F2-0B7C254AEADB}">
      <dgm:prSet phldrT="[Texte]"/>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r>
            <a:rPr lang="fr-FR" dirty="0" smtClean="0"/>
            <a:t>1. Rivarol</a:t>
          </a:r>
        </a:p>
        <a:p>
          <a:r>
            <a:rPr lang="fr-FR" dirty="0" smtClean="0"/>
            <a:t>= vêtement</a:t>
          </a:r>
          <a:endParaRPr lang="fr-FR" dirty="0"/>
        </a:p>
      </dgm:t>
    </dgm:pt>
    <dgm:pt modelId="{007AD057-FDD2-0A41-8037-1ACF734904E2}" type="parTrans" cxnId="{29796F58-F0A2-364B-95AC-B6E1B0427037}">
      <dgm:prSet/>
      <dgm:spPr/>
      <dgm:t>
        <a:bodyPr/>
        <a:lstStyle/>
        <a:p>
          <a:endParaRPr lang="fr-FR"/>
        </a:p>
      </dgm:t>
    </dgm:pt>
    <dgm:pt modelId="{12967057-CAAB-E24A-9557-D6B260BA7715}" type="sibTrans" cxnId="{29796F58-F0A2-364B-95AC-B6E1B0427037}">
      <dgm:prSet/>
      <dgm:spPr/>
      <dgm:t>
        <a:bodyPr/>
        <a:lstStyle/>
        <a:p>
          <a:endParaRPr lang="fr-FR"/>
        </a:p>
      </dgm:t>
    </dgm:pt>
    <dgm:pt modelId="{9176B925-16B7-CD40-A016-CF3DDE94650B}">
      <dgm:prSet phldrT="[Texte]"/>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dgm:spPr>
      <dgm:t>
        <a:bodyPr/>
        <a:lstStyle/>
        <a:p>
          <a:r>
            <a:rPr lang="fr-FR" dirty="0" smtClean="0"/>
            <a:t>2. Marquise de Lambert</a:t>
          </a:r>
        </a:p>
        <a:p>
          <a:r>
            <a:rPr lang="fr-FR" dirty="0" smtClean="0"/>
            <a:t>= usage</a:t>
          </a:r>
          <a:endParaRPr lang="fr-FR" dirty="0"/>
        </a:p>
      </dgm:t>
    </dgm:pt>
    <dgm:pt modelId="{557046A8-63F6-F44E-AB98-15DB43DD3345}" type="parTrans" cxnId="{BC68B1D6-E4CF-2D4D-A406-0CA4A4201F67}">
      <dgm:prSet/>
      <dgm:spPr/>
      <dgm:t>
        <a:bodyPr/>
        <a:lstStyle/>
        <a:p>
          <a:endParaRPr lang="fr-FR"/>
        </a:p>
      </dgm:t>
    </dgm:pt>
    <dgm:pt modelId="{6E5DFF85-0C26-1C48-9DD1-489DE7EF86F0}" type="sibTrans" cxnId="{BC68B1D6-E4CF-2D4D-A406-0CA4A4201F67}">
      <dgm:prSet/>
      <dgm:spPr/>
      <dgm:t>
        <a:bodyPr/>
        <a:lstStyle/>
        <a:p>
          <a:endParaRPr lang="fr-FR"/>
        </a:p>
      </dgm:t>
    </dgm:pt>
    <dgm:pt modelId="{61784ED7-6823-A247-82FA-1DC2E39A4498}">
      <dgm:prSet phldrT="[Texte]"/>
      <dgm:spPr>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r>
            <a:rPr lang="fr-FR" dirty="0" smtClean="0"/>
            <a:t>3. Marmontel</a:t>
          </a:r>
        </a:p>
        <a:p>
          <a:r>
            <a:rPr lang="fr-FR" dirty="0" smtClean="0"/>
            <a:t>= parole donnée</a:t>
          </a:r>
          <a:endParaRPr lang="fr-FR" dirty="0"/>
        </a:p>
      </dgm:t>
    </dgm:pt>
    <dgm:pt modelId="{5E8709B8-BDB2-3A45-B067-4DA3A675CB78}" type="parTrans" cxnId="{CCDAA47F-87EC-CB4D-B99C-7F87F8CCF167}">
      <dgm:prSet/>
      <dgm:spPr/>
      <dgm:t>
        <a:bodyPr/>
        <a:lstStyle/>
        <a:p>
          <a:endParaRPr lang="fr-FR"/>
        </a:p>
      </dgm:t>
    </dgm:pt>
    <dgm:pt modelId="{19718E37-941C-7042-80A3-103A839F9632}" type="sibTrans" cxnId="{CCDAA47F-87EC-CB4D-B99C-7F87F8CCF167}">
      <dgm:prSet/>
      <dgm:spPr/>
      <dgm:t>
        <a:bodyPr/>
        <a:lstStyle/>
        <a:p>
          <a:endParaRPr lang="fr-FR"/>
        </a:p>
      </dgm:t>
    </dgm:pt>
    <dgm:pt modelId="{A960FC9F-BF22-F649-97C2-7119FB15C50D}" type="pres">
      <dgm:prSet presAssocID="{303CDD11-2E14-FB42-9062-4FB1F376128D}" presName="Name0" presStyleCnt="0">
        <dgm:presLayoutVars>
          <dgm:chMax val="1"/>
          <dgm:dir/>
          <dgm:animLvl val="ctr"/>
          <dgm:resizeHandles val="exact"/>
        </dgm:presLayoutVars>
      </dgm:prSet>
      <dgm:spPr/>
      <dgm:t>
        <a:bodyPr/>
        <a:lstStyle/>
        <a:p>
          <a:endParaRPr lang="fr-FR"/>
        </a:p>
      </dgm:t>
    </dgm:pt>
    <dgm:pt modelId="{8E2E6BC7-3725-1544-B6A6-7216E7E97CAD}" type="pres">
      <dgm:prSet presAssocID="{A00AACF2-538B-F944-99B0-563DD85D0AC9}" presName="centerShape" presStyleLbl="node0" presStyleIdx="0" presStyleCnt="1"/>
      <dgm:spPr/>
      <dgm:t>
        <a:bodyPr/>
        <a:lstStyle/>
        <a:p>
          <a:endParaRPr lang="fr-FR"/>
        </a:p>
      </dgm:t>
    </dgm:pt>
    <dgm:pt modelId="{9AD7CA68-F54B-FD41-A5E0-A79DBA778A83}" type="pres">
      <dgm:prSet presAssocID="{007AD057-FDD2-0A41-8037-1ACF734904E2}" presName="parTrans" presStyleLbl="sibTrans2D1" presStyleIdx="0" presStyleCnt="3"/>
      <dgm:spPr/>
      <dgm:t>
        <a:bodyPr/>
        <a:lstStyle/>
        <a:p>
          <a:endParaRPr lang="fr-FR"/>
        </a:p>
      </dgm:t>
    </dgm:pt>
    <dgm:pt modelId="{D5C3F3F4-80B1-C648-A3EC-111E09DD1189}" type="pres">
      <dgm:prSet presAssocID="{007AD057-FDD2-0A41-8037-1ACF734904E2}" presName="connectorText" presStyleLbl="sibTrans2D1" presStyleIdx="0" presStyleCnt="3"/>
      <dgm:spPr/>
      <dgm:t>
        <a:bodyPr/>
        <a:lstStyle/>
        <a:p>
          <a:endParaRPr lang="fr-FR"/>
        </a:p>
      </dgm:t>
    </dgm:pt>
    <dgm:pt modelId="{4FC5C6E2-7077-574D-81FC-BE69B8C2D2E6}" type="pres">
      <dgm:prSet presAssocID="{65C3AEC2-BFB5-8C4B-B9F2-0B7C254AEADB}" presName="node" presStyleLbl="node1" presStyleIdx="0" presStyleCnt="3">
        <dgm:presLayoutVars>
          <dgm:bulletEnabled val="1"/>
        </dgm:presLayoutVars>
      </dgm:prSet>
      <dgm:spPr/>
      <dgm:t>
        <a:bodyPr/>
        <a:lstStyle/>
        <a:p>
          <a:endParaRPr lang="fr-FR"/>
        </a:p>
      </dgm:t>
    </dgm:pt>
    <dgm:pt modelId="{DF894674-B2D1-004F-B961-16346F5CE078}" type="pres">
      <dgm:prSet presAssocID="{557046A8-63F6-F44E-AB98-15DB43DD3345}" presName="parTrans" presStyleLbl="sibTrans2D1" presStyleIdx="1" presStyleCnt="3"/>
      <dgm:spPr/>
      <dgm:t>
        <a:bodyPr/>
        <a:lstStyle/>
        <a:p>
          <a:endParaRPr lang="fr-FR"/>
        </a:p>
      </dgm:t>
    </dgm:pt>
    <dgm:pt modelId="{0A2CA49F-5776-6D48-B360-2731BDC8A5EE}" type="pres">
      <dgm:prSet presAssocID="{557046A8-63F6-F44E-AB98-15DB43DD3345}" presName="connectorText" presStyleLbl="sibTrans2D1" presStyleIdx="1" presStyleCnt="3"/>
      <dgm:spPr/>
      <dgm:t>
        <a:bodyPr/>
        <a:lstStyle/>
        <a:p>
          <a:endParaRPr lang="fr-FR"/>
        </a:p>
      </dgm:t>
    </dgm:pt>
    <dgm:pt modelId="{52050685-1920-254E-9FB6-3E7D7AB5F2F5}" type="pres">
      <dgm:prSet presAssocID="{9176B925-16B7-CD40-A016-CF3DDE94650B}" presName="node" presStyleLbl="node1" presStyleIdx="1" presStyleCnt="3">
        <dgm:presLayoutVars>
          <dgm:bulletEnabled val="1"/>
        </dgm:presLayoutVars>
      </dgm:prSet>
      <dgm:spPr/>
      <dgm:t>
        <a:bodyPr/>
        <a:lstStyle/>
        <a:p>
          <a:endParaRPr lang="fr-FR"/>
        </a:p>
      </dgm:t>
    </dgm:pt>
    <dgm:pt modelId="{FDA3E573-47F5-0B41-BAC7-E02A1247AEA4}" type="pres">
      <dgm:prSet presAssocID="{5E8709B8-BDB2-3A45-B067-4DA3A675CB78}" presName="parTrans" presStyleLbl="sibTrans2D1" presStyleIdx="2" presStyleCnt="3"/>
      <dgm:spPr/>
      <dgm:t>
        <a:bodyPr/>
        <a:lstStyle/>
        <a:p>
          <a:endParaRPr lang="fr-FR"/>
        </a:p>
      </dgm:t>
    </dgm:pt>
    <dgm:pt modelId="{A452E43D-5800-9B42-BE51-91C76E7427F4}" type="pres">
      <dgm:prSet presAssocID="{5E8709B8-BDB2-3A45-B067-4DA3A675CB78}" presName="connectorText" presStyleLbl="sibTrans2D1" presStyleIdx="2" presStyleCnt="3"/>
      <dgm:spPr/>
      <dgm:t>
        <a:bodyPr/>
        <a:lstStyle/>
        <a:p>
          <a:endParaRPr lang="fr-FR"/>
        </a:p>
      </dgm:t>
    </dgm:pt>
    <dgm:pt modelId="{AF0B86A1-FC1A-A148-AB42-D73936E46C41}" type="pres">
      <dgm:prSet presAssocID="{61784ED7-6823-A247-82FA-1DC2E39A4498}" presName="node" presStyleLbl="node1" presStyleIdx="2" presStyleCnt="3">
        <dgm:presLayoutVars>
          <dgm:bulletEnabled val="1"/>
        </dgm:presLayoutVars>
      </dgm:prSet>
      <dgm:spPr/>
      <dgm:t>
        <a:bodyPr/>
        <a:lstStyle/>
        <a:p>
          <a:endParaRPr lang="fr-FR"/>
        </a:p>
      </dgm:t>
    </dgm:pt>
  </dgm:ptLst>
  <dgm:cxnLst>
    <dgm:cxn modelId="{0CC02205-3EA6-AB49-A4C7-30B8C6B10244}" type="presOf" srcId="{303CDD11-2E14-FB42-9062-4FB1F376128D}" destId="{A960FC9F-BF22-F649-97C2-7119FB15C50D}" srcOrd="0" destOrd="0" presId="urn:microsoft.com/office/officeart/2005/8/layout/radial5"/>
    <dgm:cxn modelId="{83A2B62C-BA48-004A-934B-9B4E3BF31AF8}" type="presOf" srcId="{557046A8-63F6-F44E-AB98-15DB43DD3345}" destId="{0A2CA49F-5776-6D48-B360-2731BDC8A5EE}" srcOrd="1" destOrd="0" presId="urn:microsoft.com/office/officeart/2005/8/layout/radial5"/>
    <dgm:cxn modelId="{AAD28395-1549-7849-8077-5FF1473DD851}" type="presOf" srcId="{65C3AEC2-BFB5-8C4B-B9F2-0B7C254AEADB}" destId="{4FC5C6E2-7077-574D-81FC-BE69B8C2D2E6}" srcOrd="0" destOrd="0" presId="urn:microsoft.com/office/officeart/2005/8/layout/radial5"/>
    <dgm:cxn modelId="{428F38FE-D0BB-274C-AD25-C210A30AD25B}" type="presOf" srcId="{A00AACF2-538B-F944-99B0-563DD85D0AC9}" destId="{8E2E6BC7-3725-1544-B6A6-7216E7E97CAD}" srcOrd="0" destOrd="0" presId="urn:microsoft.com/office/officeart/2005/8/layout/radial5"/>
    <dgm:cxn modelId="{BC68B1D6-E4CF-2D4D-A406-0CA4A4201F67}" srcId="{A00AACF2-538B-F944-99B0-563DD85D0AC9}" destId="{9176B925-16B7-CD40-A016-CF3DDE94650B}" srcOrd="1" destOrd="0" parTransId="{557046A8-63F6-F44E-AB98-15DB43DD3345}" sibTransId="{6E5DFF85-0C26-1C48-9DD1-489DE7EF86F0}"/>
    <dgm:cxn modelId="{DF6ED9F9-F8E9-354B-B82D-430DDC2E9CEB}" type="presOf" srcId="{007AD057-FDD2-0A41-8037-1ACF734904E2}" destId="{D5C3F3F4-80B1-C648-A3EC-111E09DD1189}" srcOrd="1" destOrd="0" presId="urn:microsoft.com/office/officeart/2005/8/layout/radial5"/>
    <dgm:cxn modelId="{2B68768C-A412-8443-B243-5AE2FE542F19}" type="presOf" srcId="{5E8709B8-BDB2-3A45-B067-4DA3A675CB78}" destId="{A452E43D-5800-9B42-BE51-91C76E7427F4}" srcOrd="1" destOrd="0" presId="urn:microsoft.com/office/officeart/2005/8/layout/radial5"/>
    <dgm:cxn modelId="{29796F58-F0A2-364B-95AC-B6E1B0427037}" srcId="{A00AACF2-538B-F944-99B0-563DD85D0AC9}" destId="{65C3AEC2-BFB5-8C4B-B9F2-0B7C254AEADB}" srcOrd="0" destOrd="0" parTransId="{007AD057-FDD2-0A41-8037-1ACF734904E2}" sibTransId="{12967057-CAAB-E24A-9557-D6B260BA7715}"/>
    <dgm:cxn modelId="{6046D92C-BA53-B746-B100-252B64252BC9}" srcId="{303CDD11-2E14-FB42-9062-4FB1F376128D}" destId="{A00AACF2-538B-F944-99B0-563DD85D0AC9}" srcOrd="0" destOrd="0" parTransId="{0E83D612-E1B6-1247-880D-BE3AFDB28629}" sibTransId="{06D6C692-3A21-E642-A8E4-848DE04FCD58}"/>
    <dgm:cxn modelId="{0BE81E3F-67A5-0E4A-8A01-82A208DDE433}" type="presOf" srcId="{557046A8-63F6-F44E-AB98-15DB43DD3345}" destId="{DF894674-B2D1-004F-B961-16346F5CE078}" srcOrd="0" destOrd="0" presId="urn:microsoft.com/office/officeart/2005/8/layout/radial5"/>
    <dgm:cxn modelId="{138B8DA3-39C1-4043-AB11-A6F0A83C928B}" type="presOf" srcId="{9176B925-16B7-CD40-A016-CF3DDE94650B}" destId="{52050685-1920-254E-9FB6-3E7D7AB5F2F5}" srcOrd="0" destOrd="0" presId="urn:microsoft.com/office/officeart/2005/8/layout/radial5"/>
    <dgm:cxn modelId="{83CECE94-8FF9-2649-8986-D5EA40533FD1}" type="presOf" srcId="{007AD057-FDD2-0A41-8037-1ACF734904E2}" destId="{9AD7CA68-F54B-FD41-A5E0-A79DBA778A83}" srcOrd="0" destOrd="0" presId="urn:microsoft.com/office/officeart/2005/8/layout/radial5"/>
    <dgm:cxn modelId="{CCDAA47F-87EC-CB4D-B99C-7F87F8CCF167}" srcId="{A00AACF2-538B-F944-99B0-563DD85D0AC9}" destId="{61784ED7-6823-A247-82FA-1DC2E39A4498}" srcOrd="2" destOrd="0" parTransId="{5E8709B8-BDB2-3A45-B067-4DA3A675CB78}" sibTransId="{19718E37-941C-7042-80A3-103A839F9632}"/>
    <dgm:cxn modelId="{5EF98563-DCBA-9644-88CE-8CC0360E2E1C}" type="presOf" srcId="{5E8709B8-BDB2-3A45-B067-4DA3A675CB78}" destId="{FDA3E573-47F5-0B41-BAC7-E02A1247AEA4}" srcOrd="0" destOrd="0" presId="urn:microsoft.com/office/officeart/2005/8/layout/radial5"/>
    <dgm:cxn modelId="{15123543-3217-B04A-AAB7-0E8B7194F5C6}" type="presOf" srcId="{61784ED7-6823-A247-82FA-1DC2E39A4498}" destId="{AF0B86A1-FC1A-A148-AB42-D73936E46C41}" srcOrd="0" destOrd="0" presId="urn:microsoft.com/office/officeart/2005/8/layout/radial5"/>
    <dgm:cxn modelId="{D672978F-DF64-CD43-8829-75D975486FF3}" type="presParOf" srcId="{A960FC9F-BF22-F649-97C2-7119FB15C50D}" destId="{8E2E6BC7-3725-1544-B6A6-7216E7E97CAD}" srcOrd="0" destOrd="0" presId="urn:microsoft.com/office/officeart/2005/8/layout/radial5"/>
    <dgm:cxn modelId="{2BA1AD0E-9D9C-D144-A5B0-46062DBEA1F5}" type="presParOf" srcId="{A960FC9F-BF22-F649-97C2-7119FB15C50D}" destId="{9AD7CA68-F54B-FD41-A5E0-A79DBA778A83}" srcOrd="1" destOrd="0" presId="urn:microsoft.com/office/officeart/2005/8/layout/radial5"/>
    <dgm:cxn modelId="{60F5094A-98D6-7F45-AFF9-CD8448F8C3ED}" type="presParOf" srcId="{9AD7CA68-F54B-FD41-A5E0-A79DBA778A83}" destId="{D5C3F3F4-80B1-C648-A3EC-111E09DD1189}" srcOrd="0" destOrd="0" presId="urn:microsoft.com/office/officeart/2005/8/layout/radial5"/>
    <dgm:cxn modelId="{8D0FCEDF-4179-7646-B64A-C9C53CD7D508}" type="presParOf" srcId="{A960FC9F-BF22-F649-97C2-7119FB15C50D}" destId="{4FC5C6E2-7077-574D-81FC-BE69B8C2D2E6}" srcOrd="2" destOrd="0" presId="urn:microsoft.com/office/officeart/2005/8/layout/radial5"/>
    <dgm:cxn modelId="{2E43A770-41C4-E147-B8C1-D69B9921F9F8}" type="presParOf" srcId="{A960FC9F-BF22-F649-97C2-7119FB15C50D}" destId="{DF894674-B2D1-004F-B961-16346F5CE078}" srcOrd="3" destOrd="0" presId="urn:microsoft.com/office/officeart/2005/8/layout/radial5"/>
    <dgm:cxn modelId="{AB9D5C3D-D092-6F4F-B169-FA79B911EE38}" type="presParOf" srcId="{DF894674-B2D1-004F-B961-16346F5CE078}" destId="{0A2CA49F-5776-6D48-B360-2731BDC8A5EE}" srcOrd="0" destOrd="0" presId="urn:microsoft.com/office/officeart/2005/8/layout/radial5"/>
    <dgm:cxn modelId="{EF6F1432-32CF-9248-84B7-CB1443FC80EE}" type="presParOf" srcId="{A960FC9F-BF22-F649-97C2-7119FB15C50D}" destId="{52050685-1920-254E-9FB6-3E7D7AB5F2F5}" srcOrd="4" destOrd="0" presId="urn:microsoft.com/office/officeart/2005/8/layout/radial5"/>
    <dgm:cxn modelId="{D8806FE9-BAC3-C84A-81C4-F584547D02D7}" type="presParOf" srcId="{A960FC9F-BF22-F649-97C2-7119FB15C50D}" destId="{FDA3E573-47F5-0B41-BAC7-E02A1247AEA4}" srcOrd="5" destOrd="0" presId="urn:microsoft.com/office/officeart/2005/8/layout/radial5"/>
    <dgm:cxn modelId="{51CBBD1F-B341-8649-BFB0-E8C6AA98CEC5}" type="presParOf" srcId="{FDA3E573-47F5-0B41-BAC7-E02A1247AEA4}" destId="{A452E43D-5800-9B42-BE51-91C76E7427F4}" srcOrd="0" destOrd="0" presId="urn:microsoft.com/office/officeart/2005/8/layout/radial5"/>
    <dgm:cxn modelId="{61456BBF-5B40-1340-A6F5-7E3F99050DEF}" type="presParOf" srcId="{A960FC9F-BF22-F649-97C2-7119FB15C50D}" destId="{AF0B86A1-FC1A-A148-AB42-D73936E46C41}"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E6BC7-3725-1544-B6A6-7216E7E97CAD}">
      <dsp:nvSpPr>
        <dsp:cNvPr id="0" name=""/>
        <dsp:cNvSpPr/>
      </dsp:nvSpPr>
      <dsp:spPr>
        <a:xfrm>
          <a:off x="2980327" y="2731706"/>
          <a:ext cx="1948267" cy="1948267"/>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Citations</a:t>
          </a:r>
          <a:endParaRPr lang="fr-FR" sz="2400" kern="1200" dirty="0"/>
        </a:p>
      </dsp:txBody>
      <dsp:txXfrm>
        <a:off x="3265644" y="3017023"/>
        <a:ext cx="1377633" cy="1377633"/>
      </dsp:txXfrm>
    </dsp:sp>
    <dsp:sp modelId="{9AD7CA68-F54B-FD41-A5E0-A79DBA778A83}">
      <dsp:nvSpPr>
        <dsp:cNvPr id="0" name=""/>
        <dsp:cNvSpPr/>
      </dsp:nvSpPr>
      <dsp:spPr>
        <a:xfrm rot="16200000">
          <a:off x="3748001" y="2022641"/>
          <a:ext cx="412919" cy="662410"/>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3809939" y="2217061"/>
        <a:ext cx="289043" cy="397446"/>
      </dsp:txXfrm>
    </dsp:sp>
    <dsp:sp modelId="{4FC5C6E2-7077-574D-81FC-BE69B8C2D2E6}">
      <dsp:nvSpPr>
        <dsp:cNvPr id="0" name=""/>
        <dsp:cNvSpPr/>
      </dsp:nvSpPr>
      <dsp:spPr>
        <a:xfrm>
          <a:off x="2980327" y="4346"/>
          <a:ext cx="1948267" cy="194826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1. Rivarol</a:t>
          </a:r>
        </a:p>
        <a:p>
          <a:pPr lvl="0" algn="ctr" defTabSz="755650">
            <a:lnSpc>
              <a:spcPct val="90000"/>
            </a:lnSpc>
            <a:spcBef>
              <a:spcPct val="0"/>
            </a:spcBef>
            <a:spcAft>
              <a:spcPct val="35000"/>
            </a:spcAft>
          </a:pPr>
          <a:r>
            <a:rPr lang="fr-FR" sz="1700" kern="1200" dirty="0" smtClean="0"/>
            <a:t>= vêtement</a:t>
          </a:r>
          <a:endParaRPr lang="fr-FR" sz="1700" kern="1200" dirty="0"/>
        </a:p>
      </dsp:txBody>
      <dsp:txXfrm>
        <a:off x="3265644" y="289663"/>
        <a:ext cx="1377633" cy="1377633"/>
      </dsp:txXfrm>
    </dsp:sp>
    <dsp:sp modelId="{DF894674-B2D1-004F-B961-16346F5CE078}">
      <dsp:nvSpPr>
        <dsp:cNvPr id="0" name=""/>
        <dsp:cNvSpPr/>
      </dsp:nvSpPr>
      <dsp:spPr>
        <a:xfrm rot="1800000">
          <a:off x="4918862" y="4050631"/>
          <a:ext cx="412919" cy="662410"/>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4927160" y="4152144"/>
        <a:ext cx="289043" cy="397446"/>
      </dsp:txXfrm>
    </dsp:sp>
    <dsp:sp modelId="{52050685-1920-254E-9FB6-3E7D7AB5F2F5}">
      <dsp:nvSpPr>
        <dsp:cNvPr id="0" name=""/>
        <dsp:cNvSpPr/>
      </dsp:nvSpPr>
      <dsp:spPr>
        <a:xfrm>
          <a:off x="5342290" y="4095386"/>
          <a:ext cx="1948267" cy="1948267"/>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2. Marquise de Lambert</a:t>
          </a:r>
        </a:p>
        <a:p>
          <a:pPr lvl="0" algn="ctr" defTabSz="755650">
            <a:lnSpc>
              <a:spcPct val="90000"/>
            </a:lnSpc>
            <a:spcBef>
              <a:spcPct val="0"/>
            </a:spcBef>
            <a:spcAft>
              <a:spcPct val="35000"/>
            </a:spcAft>
          </a:pPr>
          <a:r>
            <a:rPr lang="fr-FR" sz="1700" kern="1200" dirty="0" smtClean="0"/>
            <a:t>= usage</a:t>
          </a:r>
          <a:endParaRPr lang="fr-FR" sz="1700" kern="1200" dirty="0"/>
        </a:p>
      </dsp:txBody>
      <dsp:txXfrm>
        <a:off x="5627607" y="4380703"/>
        <a:ext cx="1377633" cy="1377633"/>
      </dsp:txXfrm>
    </dsp:sp>
    <dsp:sp modelId="{FDA3E573-47F5-0B41-BAC7-E02A1247AEA4}">
      <dsp:nvSpPr>
        <dsp:cNvPr id="0" name=""/>
        <dsp:cNvSpPr/>
      </dsp:nvSpPr>
      <dsp:spPr>
        <a:xfrm rot="9000000">
          <a:off x="2577140" y="4050631"/>
          <a:ext cx="412919" cy="662410"/>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10800000">
        <a:off x="2692718" y="4152144"/>
        <a:ext cx="289043" cy="397446"/>
      </dsp:txXfrm>
    </dsp:sp>
    <dsp:sp modelId="{AF0B86A1-FC1A-A148-AB42-D73936E46C41}">
      <dsp:nvSpPr>
        <dsp:cNvPr id="0" name=""/>
        <dsp:cNvSpPr/>
      </dsp:nvSpPr>
      <dsp:spPr>
        <a:xfrm>
          <a:off x="618364" y="4095386"/>
          <a:ext cx="1948267" cy="1948267"/>
        </a:xfrm>
        <a:prstGeom prst="ellipse">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3. Marmontel</a:t>
          </a:r>
        </a:p>
        <a:p>
          <a:pPr lvl="0" algn="ctr" defTabSz="755650">
            <a:lnSpc>
              <a:spcPct val="90000"/>
            </a:lnSpc>
            <a:spcBef>
              <a:spcPct val="0"/>
            </a:spcBef>
            <a:spcAft>
              <a:spcPct val="35000"/>
            </a:spcAft>
          </a:pPr>
          <a:r>
            <a:rPr lang="fr-FR" sz="1700" kern="1200" dirty="0" smtClean="0"/>
            <a:t>= parole donnée</a:t>
          </a:r>
          <a:endParaRPr lang="fr-FR" sz="1700" kern="1200" dirty="0"/>
        </a:p>
      </dsp:txBody>
      <dsp:txXfrm>
        <a:off x="903681" y="4380703"/>
        <a:ext cx="1377633" cy="137763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0A5497-BC9A-4B33-949F-A38D9E519DDB}" type="datetimeFigureOut">
              <a:rPr lang="fr-FR" smtClean="0"/>
              <a:pPr/>
              <a:t>07/10/2016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FB88D6-2236-4BDF-930C-7F784434A261}" type="slidenum">
              <a:rPr lang="fr-FR" smtClean="0"/>
              <a:pPr/>
              <a:t>‹#›</a:t>
            </a:fld>
            <a:endParaRPr lang="fr-FR"/>
          </a:p>
        </p:txBody>
      </p:sp>
    </p:spTree>
    <p:extLst>
      <p:ext uri="{BB962C8B-B14F-4D97-AF65-F5344CB8AC3E}">
        <p14:creationId xmlns:p14="http://schemas.microsoft.com/office/powerpoint/2010/main" val="1548178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AFB88D6-2236-4BDF-930C-7F784434A261}" type="slidenum">
              <a:rPr lang="fr-FR" smtClean="0"/>
              <a:pPr/>
              <a:t>2</a:t>
            </a:fld>
            <a:endParaRPr lang="fr-FR"/>
          </a:p>
        </p:txBody>
      </p:sp>
    </p:spTree>
    <p:extLst>
      <p:ext uri="{BB962C8B-B14F-4D97-AF65-F5344CB8AC3E}">
        <p14:creationId xmlns:p14="http://schemas.microsoft.com/office/powerpoint/2010/main" val="1321896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AFB88D6-2236-4BDF-930C-7F784434A261}" type="slidenum">
              <a:rPr lang="fr-FR" smtClean="0"/>
              <a:pPr/>
              <a:t>5</a:t>
            </a:fld>
            <a:endParaRPr lang="fr-FR"/>
          </a:p>
        </p:txBody>
      </p:sp>
    </p:spTree>
    <p:extLst>
      <p:ext uri="{BB962C8B-B14F-4D97-AF65-F5344CB8AC3E}">
        <p14:creationId xmlns:p14="http://schemas.microsoft.com/office/powerpoint/2010/main" val="1399441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DAFB88D6-2236-4BDF-930C-7F784434A261}" type="slidenum">
              <a:rPr lang="fr-FR" smtClean="0"/>
              <a:pPr/>
              <a:t>7</a:t>
            </a:fld>
            <a:endParaRPr lang="fr-FR"/>
          </a:p>
        </p:txBody>
      </p:sp>
    </p:spTree>
    <p:extLst>
      <p:ext uri="{BB962C8B-B14F-4D97-AF65-F5344CB8AC3E}">
        <p14:creationId xmlns:p14="http://schemas.microsoft.com/office/powerpoint/2010/main" val="98230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DAFB88D6-2236-4BDF-930C-7F784434A261}" type="slidenum">
              <a:rPr lang="fr-FR" smtClean="0"/>
              <a:pPr/>
              <a:t>12</a:t>
            </a:fld>
            <a:endParaRPr lang="fr-FR"/>
          </a:p>
        </p:txBody>
      </p:sp>
    </p:spTree>
    <p:extLst>
      <p:ext uri="{BB962C8B-B14F-4D97-AF65-F5344CB8AC3E}">
        <p14:creationId xmlns:p14="http://schemas.microsoft.com/office/powerpoint/2010/main" val="1217640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AFB88D6-2236-4BDF-930C-7F784434A261}" type="slidenum">
              <a:rPr lang="fr-FR" smtClean="0"/>
              <a:pPr/>
              <a:t>16</a:t>
            </a:fld>
            <a:endParaRPr lang="fr-FR"/>
          </a:p>
        </p:txBody>
      </p:sp>
    </p:spTree>
    <p:extLst>
      <p:ext uri="{BB962C8B-B14F-4D97-AF65-F5344CB8AC3E}">
        <p14:creationId xmlns:p14="http://schemas.microsoft.com/office/powerpoint/2010/main" val="1374714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AFB88D6-2236-4BDF-930C-7F784434A261}" type="slidenum">
              <a:rPr lang="fr-FR" smtClean="0"/>
              <a:pPr/>
              <a:t>20</a:t>
            </a:fld>
            <a:endParaRPr lang="fr-FR"/>
          </a:p>
        </p:txBody>
      </p:sp>
    </p:spTree>
    <p:extLst>
      <p:ext uri="{BB962C8B-B14F-4D97-AF65-F5344CB8AC3E}">
        <p14:creationId xmlns:p14="http://schemas.microsoft.com/office/powerpoint/2010/main" val="182898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AA8DDC22-5219-4D31-A8A1-6A919D423A58}" type="datetimeFigureOut">
              <a:rPr lang="fr-FR" smtClean="0"/>
              <a:pPr/>
              <a:t>07/10/2016</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F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1C3A39F6-F7C6-4AD7-8507-C66FD8B942AF}"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8DDC22-5219-4D31-A8A1-6A919D423A58}" type="datetimeFigureOut">
              <a:rPr lang="fr-FR" smtClean="0"/>
              <a:pPr/>
              <a:t>07/10/2016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1C3A39F6-F7C6-4AD7-8507-C66FD8B942AF}"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8DDC22-5219-4D31-A8A1-6A919D423A58}" type="datetimeFigureOut">
              <a:rPr lang="fr-FR" smtClean="0"/>
              <a:pPr/>
              <a:t>07/10/2016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1C3A39F6-F7C6-4AD7-8507-C66FD8B942AF}"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8DDC22-5219-4D31-A8A1-6A919D423A58}" type="datetimeFigureOut">
              <a:rPr lang="fr-FR" smtClean="0"/>
              <a:pPr/>
              <a:t>07/10/2016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1C3A39F6-F7C6-4AD7-8507-C66FD8B942AF}" type="slidenum">
              <a:rPr lang="fr-FR" smtClean="0"/>
              <a:pPr/>
              <a:t>‹#›</a:t>
            </a:fld>
            <a:endParaRPr lang="fr-FR"/>
          </a:p>
        </p:txBody>
      </p:sp>
      <p:sp>
        <p:nvSpPr>
          <p:cNvPr id="7" name="Titre 6"/>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AA8DDC22-5219-4D31-A8A1-6A919D423A58}" type="datetimeFigureOut">
              <a:rPr lang="fr-FR" smtClean="0"/>
              <a:pPr/>
              <a:t>07/10/2016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1C3A39F6-F7C6-4AD7-8507-C66FD8B942AF}" type="slidenum">
              <a:rPr lang="fr-FR" smtClean="0"/>
              <a:pPr/>
              <a:t>‹#›</a:t>
            </a:fld>
            <a:endParaRPr lang="fr-F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8DDC22-5219-4D31-A8A1-6A919D423A58}" type="datetimeFigureOut">
              <a:rPr lang="fr-FR" smtClean="0"/>
              <a:pPr/>
              <a:t>07/10/2016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1C3A39F6-F7C6-4AD7-8507-C66FD8B942AF}" type="slidenum">
              <a:rPr lang="fr-FR" smtClean="0"/>
              <a:pPr/>
              <a:t>‹#›</a:t>
            </a:fld>
            <a:endParaRPr lang="fr-FR"/>
          </a:p>
        </p:txBody>
      </p:sp>
      <p:sp>
        <p:nvSpPr>
          <p:cNvPr id="8" name="Titre 7"/>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AA8DDC22-5219-4D31-A8A1-6A919D423A58}" type="datetimeFigureOut">
              <a:rPr lang="fr-FR" smtClean="0"/>
              <a:pPr/>
              <a:t>07/10/2016</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1C3A39F6-F7C6-4AD7-8507-C66FD8B942AF}" type="slidenum">
              <a:rPr lang="fr-FR" smtClean="0"/>
              <a:pPr/>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AA8DDC22-5219-4D31-A8A1-6A919D423A58}" type="datetimeFigureOut">
              <a:rPr lang="fr-FR" smtClean="0"/>
              <a:pPr/>
              <a:t>07/10/2016</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1C3A39F6-F7C6-4AD7-8507-C66FD8B942AF}" type="slidenum">
              <a:rPr lang="fr-FR" smtClean="0"/>
              <a:pPr/>
              <a:t>‹#›</a:t>
            </a:fld>
            <a:endParaRPr lang="fr-FR"/>
          </a:p>
        </p:txBody>
      </p:sp>
      <p:sp>
        <p:nvSpPr>
          <p:cNvPr id="6" name="Titre 5"/>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AA8DDC22-5219-4D31-A8A1-6A919D423A58}" type="datetimeFigureOut">
              <a:rPr lang="fr-FR" smtClean="0"/>
              <a:pPr/>
              <a:t>07/10/2016</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1C3A39F6-F7C6-4AD7-8507-C66FD8B942AF}"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fld id="{AA8DDC22-5219-4D31-A8A1-6A919D423A58}" type="datetimeFigureOut">
              <a:rPr lang="fr-FR" smtClean="0"/>
              <a:pPr/>
              <a:t>07/10/2016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1C3A39F6-F7C6-4AD7-8507-C66FD8B942AF}" type="slidenum">
              <a:rPr lang="fr-FR" smtClean="0"/>
              <a:pPr/>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AA8DDC22-5219-4D31-A8A1-6A919D423A58}" type="datetimeFigureOut">
              <a:rPr lang="fr-FR" smtClean="0"/>
              <a:pPr/>
              <a:t>07/10/2016</a:t>
            </a:fld>
            <a:endParaRPr lang="fr-FR"/>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r-F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1C3A39F6-F7C6-4AD7-8507-C66FD8B942AF}" type="slidenum">
              <a:rPr lang="fr-FR" smtClean="0"/>
              <a:pPr/>
              <a:t>‹#›</a:t>
            </a:fld>
            <a:endParaRPr lang="fr-FR"/>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A8DDC22-5219-4D31-A8A1-6A919D423A58}" type="datetimeFigureOut">
              <a:rPr lang="fr-FR" smtClean="0"/>
              <a:pPr/>
              <a:t>07/10/2016</a:t>
            </a:fld>
            <a:endParaRPr lang="fr-FR"/>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r-FR"/>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C3A39F6-F7C6-4AD7-8507-C66FD8B942AF}"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6.jpeg"/><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png"/><Relationship Id="rId1" Type="http://schemas.openxmlformats.org/officeDocument/2006/relationships/tags" Target="../tags/tag1.xml"/><Relationship Id="rId2"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Formation%20Logop&#233;dagogie/Docs%20num&#233;ris&#233;s/cerveau%20-%20aires.jpeg" TargetMode="External"/><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Formation%20Logop&#233;dagogie/Docs%20num&#233;ris&#233;s/modes%20cognitifs/pr&#233;sentation%20rapide/visuel%20par%20Lagar.jpeg" TargetMode="Externa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p:cNvSpPr txBox="1">
            <a:spLocks/>
          </p:cNvSpPr>
          <p:nvPr/>
        </p:nvSpPr>
        <p:spPr>
          <a:xfrm>
            <a:off x="428596" y="785794"/>
            <a:ext cx="8229600" cy="1725602"/>
          </a:xfrm>
          <a:prstGeom prst="rect">
            <a:avLst/>
          </a:prstGeom>
          <a:ln>
            <a:solidFill>
              <a:schemeClr val="accent3"/>
            </a:solidFill>
          </a:ln>
          <a:effectLst>
            <a:outerShdw blurRad="50800" dist="38100" dir="5400000" algn="t" rotWithShape="0">
              <a:prstClr val="black">
                <a:alpha val="40000"/>
              </a:prstClr>
            </a:outerShdw>
          </a:effectLst>
        </p:spPr>
        <p:txBody>
          <a:bodyPr vert="horz" anchor="b">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5400" b="1" i="0" u="none" strike="noStrike" kern="1200" cap="none" spc="0" normalizeH="0" baseline="0" noProof="0" dirty="0" smtClean="0">
                <a:ln>
                  <a:solidFill>
                    <a:schemeClr val="accent3"/>
                  </a:solidFill>
                </a:ln>
                <a:solidFill>
                  <a:schemeClr val="accent3"/>
                </a:solidFill>
                <a:effectLst>
                  <a:outerShdw blurRad="31750" dist="25400" dir="5400000" algn="tl" rotWithShape="0">
                    <a:srgbClr val="000000">
                      <a:alpha val="25000"/>
                    </a:srgbClr>
                  </a:outerShdw>
                </a:effectLst>
                <a:uLnTx/>
                <a:uFillTx/>
                <a:latin typeface="+mj-lt"/>
                <a:ea typeface="+mj-ea"/>
                <a:cs typeface="+mj-cs"/>
              </a:rPr>
              <a:t>Pour des méthodes de travail efficaces</a:t>
            </a:r>
            <a:endParaRPr kumimoji="0" lang="fr-FR" sz="5400" b="1" i="0" u="none" strike="noStrike" kern="1200" cap="none" spc="0" normalizeH="0" baseline="0" noProof="0" dirty="0">
              <a:ln>
                <a:solidFill>
                  <a:schemeClr val="accent3"/>
                </a:solidFill>
              </a:ln>
              <a:solidFill>
                <a:schemeClr val="accent3"/>
              </a:solidFill>
              <a:effectLst>
                <a:outerShdw blurRad="31750" dist="25400" dir="5400000" algn="tl" rotWithShape="0">
                  <a:srgbClr val="000000">
                    <a:alpha val="25000"/>
                  </a:srgbClr>
                </a:outerShdw>
              </a:effectLst>
              <a:uLnTx/>
              <a:uFillTx/>
              <a:latin typeface="+mj-lt"/>
              <a:ea typeface="+mj-ea"/>
              <a:cs typeface="+mj-cs"/>
            </a:endParaRPr>
          </a:p>
        </p:txBody>
      </p:sp>
      <p:sp>
        <p:nvSpPr>
          <p:cNvPr id="6" name="Espace réservé du pied de page 3"/>
          <p:cNvSpPr>
            <a:spLocks noGrp="1"/>
          </p:cNvSpPr>
          <p:nvPr>
            <p:ph type="ftr" sz="quarter" idx="11"/>
          </p:nvPr>
        </p:nvSpPr>
        <p:spPr>
          <a:xfrm>
            <a:off x="0" y="6157161"/>
            <a:ext cx="8929718" cy="486549"/>
          </a:xfrm>
        </p:spPr>
        <p:txBody>
          <a:bodyPr/>
          <a:lstStyle/>
          <a:p>
            <a:r>
              <a:rPr lang="fr-F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 Bousquet – Institution </a:t>
            </a:r>
            <a:r>
              <a:rPr lang="fr-FR"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Champagnat</a:t>
            </a:r>
            <a:r>
              <a:rPr lang="fr-F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- 29 septembre 2016</a:t>
            </a:r>
            <a:endParaRPr lang="fr-F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0" y="2852936"/>
            <a:ext cx="9144000" cy="2492990"/>
          </a:xfrm>
          <a:prstGeom prst="rect">
            <a:avLst/>
          </a:prstGeom>
        </p:spPr>
        <p:txBody>
          <a:bodyPr wrap="square">
            <a:spAutoFit/>
          </a:bodyPr>
          <a:lstStyle/>
          <a:p>
            <a:pPr algn="ctr">
              <a:buNone/>
            </a:pPr>
            <a:r>
              <a:rPr lang="fr-FR" sz="4000" b="1" dirty="0" smtClean="0"/>
              <a:t>Explications</a:t>
            </a:r>
          </a:p>
          <a:p>
            <a:pPr algn="ctr">
              <a:buNone/>
            </a:pPr>
            <a:r>
              <a:rPr lang="fr-FR" sz="1600" b="1" dirty="0" smtClean="0"/>
              <a:t>&amp;</a:t>
            </a:r>
            <a:r>
              <a:rPr lang="fr-FR" sz="1600" dirty="0" smtClean="0"/>
              <a:t> </a:t>
            </a:r>
            <a:endParaRPr lang="fr-FR" sz="4000" dirty="0" smtClean="0"/>
          </a:p>
          <a:p>
            <a:pPr algn="ctr">
              <a:buNone/>
            </a:pPr>
            <a:r>
              <a:rPr lang="fr-FR" sz="4000" b="1" dirty="0" smtClean="0"/>
              <a:t>Solutions</a:t>
            </a:r>
            <a:r>
              <a:rPr lang="fr-FR" sz="4000" dirty="0" smtClean="0"/>
              <a:t> </a:t>
            </a:r>
            <a:r>
              <a:rPr lang="fr-FR" sz="4000" b="1" dirty="0" smtClean="0"/>
              <a:t>concrètes</a:t>
            </a:r>
            <a:r>
              <a:rPr lang="fr-FR" sz="4000" dirty="0" smtClean="0"/>
              <a:t>,</a:t>
            </a:r>
          </a:p>
          <a:p>
            <a:pPr>
              <a:buNone/>
            </a:pPr>
            <a:endParaRPr lang="fr-FR" sz="1600" dirty="0" smtClean="0"/>
          </a:p>
          <a:p>
            <a:pPr algn="ctr">
              <a:buNone/>
            </a:pPr>
            <a:r>
              <a:rPr lang="fr-FR" sz="4000" dirty="0" smtClean="0"/>
              <a:t>Pour des </a:t>
            </a:r>
            <a:r>
              <a:rPr lang="fr-FR" sz="4000" b="1" dirty="0" smtClean="0"/>
              <a:t>apprentissages</a:t>
            </a:r>
            <a:r>
              <a:rPr lang="fr-FR" sz="4000" dirty="0" smtClean="0"/>
              <a:t> </a:t>
            </a:r>
            <a:r>
              <a:rPr lang="fr-FR" sz="4000" b="1" dirty="0" smtClean="0"/>
              <a:t>durables</a:t>
            </a:r>
            <a:endParaRPr lang="fr-FR" sz="4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descr="aud par Lagar.jpe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228600" y="189968"/>
            <a:ext cx="8686800" cy="5615296"/>
          </a:xfrm>
        </p:spPr>
      </p:pic>
      <p:sp>
        <p:nvSpPr>
          <p:cNvPr id="5" name="Espace réservé du pied de page 3"/>
          <p:cNvSpPr>
            <a:spLocks noGrp="1"/>
          </p:cNvSpPr>
          <p:nvPr>
            <p:ph type="ftr" sz="quarter" idx="11"/>
          </p:nvPr>
        </p:nvSpPr>
        <p:spPr>
          <a:xfrm>
            <a:off x="0" y="6398835"/>
            <a:ext cx="9144000" cy="486549"/>
          </a:xfrm>
          <a:solidFill>
            <a:schemeClr val="bg1"/>
          </a:solidFill>
        </p:spPr>
        <p:txBody>
          <a:bodyPr/>
          <a:lstStyle/>
          <a:p>
            <a:r>
              <a:rPr lang="fr-FR" sz="2000" dirty="0" smtClean="0">
                <a:ln w="18415" cmpd="sng">
                  <a:noFill/>
                  <a:prstDash val="solid"/>
                </a:ln>
                <a:effectLst>
                  <a:outerShdw blurRad="63500" dir="3600000" algn="tl" rotWithShape="0">
                    <a:srgbClr val="000000">
                      <a:alpha val="70000"/>
                    </a:srgbClr>
                  </a:outerShdw>
                </a:effectLst>
              </a:rPr>
              <a:t>G. Bousquet – Institution </a:t>
            </a:r>
            <a:r>
              <a:rPr lang="fr-FR" sz="2000" dirty="0" err="1" smtClean="0">
                <a:ln w="18415" cmpd="sng">
                  <a:noFill/>
                  <a:prstDash val="solid"/>
                </a:ln>
                <a:effectLst>
                  <a:outerShdw blurRad="63500" dir="3600000" algn="tl" rotWithShape="0">
                    <a:srgbClr val="000000">
                      <a:alpha val="70000"/>
                    </a:srgbClr>
                  </a:outerShdw>
                </a:effectLst>
              </a:rPr>
              <a:t>Champagnat</a:t>
            </a:r>
            <a:r>
              <a:rPr lang="fr-FR" sz="2000" dirty="0" smtClean="0">
                <a:ln w="18415" cmpd="sng">
                  <a:noFill/>
                  <a:prstDash val="solid"/>
                </a:ln>
                <a:effectLst>
                  <a:outerShdw blurRad="63500" dir="3600000" algn="tl" rotWithShape="0">
                    <a:srgbClr val="000000">
                      <a:alpha val="70000"/>
                    </a:srgbClr>
                  </a:outerShdw>
                </a:effectLst>
              </a:rPr>
              <a:t> - 29 </a:t>
            </a:r>
            <a:r>
              <a:rPr lang="fr-FR" sz="2000" smtClean="0">
                <a:ln w="18415" cmpd="sng">
                  <a:noFill/>
                  <a:prstDash val="solid"/>
                </a:ln>
                <a:effectLst>
                  <a:outerShdw blurRad="63500" dir="3600000" algn="tl" rotWithShape="0">
                    <a:srgbClr val="000000">
                      <a:alpha val="70000"/>
                    </a:srgbClr>
                  </a:outerShdw>
                </a:effectLst>
              </a:rPr>
              <a:t>septembre 2016</a:t>
            </a:r>
            <a:endParaRPr lang="fr-FR" sz="2000" dirty="0">
              <a:ln w="18415" cmpd="sng">
                <a:noFill/>
                <a:prstDash val="solid"/>
              </a:ln>
              <a:effectLst>
                <a:outerShdw blurRad="63500" dir="3600000" algn="tl" rotWithShape="0">
                  <a:srgbClr val="000000">
                    <a:alpha val="70000"/>
                  </a:srgbClr>
                </a:outerShdw>
              </a:effectLst>
            </a:endParaRPr>
          </a:p>
        </p:txBody>
      </p:sp>
      <p:sp>
        <p:nvSpPr>
          <p:cNvPr id="2" name="Titre 1"/>
          <p:cNvSpPr>
            <a:spLocks noGrp="1"/>
          </p:cNvSpPr>
          <p:nvPr>
            <p:ph type="title"/>
          </p:nvPr>
        </p:nvSpPr>
        <p:spPr/>
        <p:txBody>
          <a:bodyPr/>
          <a:lstStyle/>
          <a:p>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descr="kiné par Lagar.jpe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228600" y="189968"/>
            <a:ext cx="8686800" cy="5759312"/>
          </a:xfrm>
        </p:spPr>
      </p:pic>
      <p:sp>
        <p:nvSpPr>
          <p:cNvPr id="5" name="Espace réservé du pied de page 3"/>
          <p:cNvSpPr>
            <a:spLocks noGrp="1"/>
          </p:cNvSpPr>
          <p:nvPr>
            <p:ph type="ftr" sz="quarter" idx="11"/>
          </p:nvPr>
        </p:nvSpPr>
        <p:spPr>
          <a:xfrm>
            <a:off x="0" y="6398835"/>
            <a:ext cx="9144000" cy="486549"/>
          </a:xfrm>
          <a:solidFill>
            <a:schemeClr val="bg1"/>
          </a:solidFill>
        </p:spPr>
        <p:txBody>
          <a:bodyPr/>
          <a:lstStyle/>
          <a:p>
            <a:r>
              <a:rPr lang="fr-FR" sz="2000" dirty="0" smtClean="0">
                <a:ln w="18415" cmpd="sng">
                  <a:noFill/>
                  <a:prstDash val="solid"/>
                </a:ln>
                <a:effectLst>
                  <a:outerShdw blurRad="63500" dir="3600000" algn="tl" rotWithShape="0">
                    <a:srgbClr val="000000">
                      <a:alpha val="70000"/>
                    </a:srgbClr>
                  </a:outerShdw>
                </a:effectLst>
              </a:rPr>
              <a:t>G. Bousquet – Institution </a:t>
            </a:r>
            <a:r>
              <a:rPr lang="fr-FR" sz="2000" dirty="0" err="1" smtClean="0">
                <a:ln w="18415" cmpd="sng">
                  <a:noFill/>
                  <a:prstDash val="solid"/>
                </a:ln>
                <a:effectLst>
                  <a:outerShdw blurRad="63500" dir="3600000" algn="tl" rotWithShape="0">
                    <a:srgbClr val="000000">
                      <a:alpha val="70000"/>
                    </a:srgbClr>
                  </a:outerShdw>
                </a:effectLst>
              </a:rPr>
              <a:t>Champagnat</a:t>
            </a:r>
            <a:r>
              <a:rPr lang="fr-FR" sz="2000" dirty="0" smtClean="0">
                <a:ln w="18415" cmpd="sng">
                  <a:noFill/>
                  <a:prstDash val="solid"/>
                </a:ln>
                <a:effectLst>
                  <a:outerShdw blurRad="63500" dir="3600000" algn="tl" rotWithShape="0">
                    <a:srgbClr val="000000">
                      <a:alpha val="70000"/>
                    </a:srgbClr>
                  </a:outerShdw>
                </a:effectLst>
              </a:rPr>
              <a:t> - 29 </a:t>
            </a:r>
            <a:r>
              <a:rPr lang="fr-FR" sz="2000" smtClean="0">
                <a:ln w="18415" cmpd="sng">
                  <a:noFill/>
                  <a:prstDash val="solid"/>
                </a:ln>
                <a:effectLst>
                  <a:outerShdw blurRad="63500" dir="3600000" algn="tl" rotWithShape="0">
                    <a:srgbClr val="000000">
                      <a:alpha val="70000"/>
                    </a:srgbClr>
                  </a:outerShdw>
                </a:effectLst>
              </a:rPr>
              <a:t>septembre 2016</a:t>
            </a:r>
            <a:endParaRPr lang="fr-FR" sz="2000" dirty="0">
              <a:ln w="18415" cmpd="sng">
                <a:noFill/>
                <a:prstDash val="solid"/>
              </a:ln>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sauvegarde Guillaume\documents tablette\Pédagogie\Formations\Données\Formation Logopédagogie\Docs numérisés\modes cognitifs\bilan.jpe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2474" y="943837"/>
            <a:ext cx="7720969" cy="4642395"/>
          </a:xfrm>
          <a:prstGeom prst="rect">
            <a:avLst/>
          </a:prstGeom>
          <a:noFill/>
        </p:spPr>
      </p:pic>
      <p:sp>
        <p:nvSpPr>
          <p:cNvPr id="2" name="Rectangle à coins arrondis 1"/>
          <p:cNvSpPr/>
          <p:nvPr/>
        </p:nvSpPr>
        <p:spPr>
          <a:xfrm>
            <a:off x="2267744" y="3429000"/>
            <a:ext cx="5040560" cy="1800200"/>
          </a:xfrm>
          <a:prstGeom prst="round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5" name="Connecteur droit 4"/>
          <p:cNvCxnSpPr/>
          <p:nvPr/>
        </p:nvCxnSpPr>
        <p:spPr>
          <a:xfrm>
            <a:off x="2771800" y="4149080"/>
            <a:ext cx="54006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itre 3"/>
          <p:cNvSpPr>
            <a:spLocks noGrp="1"/>
          </p:cNvSpPr>
          <p:nvPr>
            <p:ph type="title" idx="4294967295"/>
          </p:nvPr>
        </p:nvSpPr>
        <p:spPr>
          <a:xfrm>
            <a:off x="436493" y="5586232"/>
            <a:ext cx="4927595" cy="591081"/>
          </a:xfrm>
          <a:noFill/>
        </p:spPr>
        <p:txBody>
          <a:bodyPr>
            <a:noAutofit/>
          </a:bodyPr>
          <a:lstStyle/>
          <a:p>
            <a:pPr algn="ctr"/>
            <a:r>
              <a:rPr lang="fr-FR" sz="2800" u="sng" dirty="0">
                <a:solidFill>
                  <a:schemeClr val="tx1"/>
                </a:solidFill>
              </a:rPr>
              <a:t>U</a:t>
            </a:r>
            <a:r>
              <a:rPr lang="fr-FR" sz="2800" u="sng" dirty="0" smtClean="0">
                <a:solidFill>
                  <a:schemeClr val="tx1"/>
                </a:solidFill>
              </a:rPr>
              <a:t>ne </a:t>
            </a:r>
            <a:r>
              <a:rPr lang="fr-FR" sz="2800" u="sng">
                <a:solidFill>
                  <a:schemeClr val="tx1"/>
                </a:solidFill>
              </a:rPr>
              <a:t>clé </a:t>
            </a:r>
            <a:r>
              <a:rPr lang="fr-FR" sz="2800" u="sng" smtClean="0">
                <a:solidFill>
                  <a:schemeClr val="tx1"/>
                </a:solidFill>
              </a:rPr>
              <a:t>commune </a:t>
            </a:r>
            <a:r>
              <a:rPr lang="fr-FR" sz="2800" u="sng" dirty="0">
                <a:solidFill>
                  <a:schemeClr val="tx1"/>
                </a:solidFill>
              </a:rPr>
              <a:t>à </a:t>
            </a:r>
            <a:r>
              <a:rPr lang="fr-FR" sz="2800" u="sng" dirty="0" smtClean="0">
                <a:solidFill>
                  <a:schemeClr val="tx1"/>
                </a:solidFill>
              </a:rPr>
              <a:t>tous</a:t>
            </a:r>
            <a:endParaRPr lang="fr-FR" sz="2800" u="sng" dirty="0">
              <a:solidFill>
                <a:schemeClr val="tx1"/>
              </a:solidFill>
            </a:endParaRPr>
          </a:p>
        </p:txBody>
      </p:sp>
      <p:sp>
        <p:nvSpPr>
          <p:cNvPr id="8" name="Titre 3"/>
          <p:cNvSpPr txBox="1">
            <a:spLocks/>
          </p:cNvSpPr>
          <p:nvPr/>
        </p:nvSpPr>
        <p:spPr>
          <a:xfrm>
            <a:off x="2375248" y="248532"/>
            <a:ext cx="6768752" cy="562672"/>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fr-FR" u="sng" dirty="0" smtClean="0"/>
              <a:t>Bilan des modes cognitifs</a:t>
            </a:r>
            <a:endParaRPr lang="fr-FR" u="sng" dirty="0"/>
          </a:p>
        </p:txBody>
      </p:sp>
      <p:sp>
        <p:nvSpPr>
          <p:cNvPr id="9" name="Espace réservé du pied de page 3"/>
          <p:cNvSpPr>
            <a:spLocks noGrp="1"/>
          </p:cNvSpPr>
          <p:nvPr>
            <p:ph type="ftr" sz="quarter" idx="11"/>
          </p:nvPr>
        </p:nvSpPr>
        <p:spPr>
          <a:xfrm>
            <a:off x="0" y="6398835"/>
            <a:ext cx="9144000" cy="486549"/>
          </a:xfrm>
          <a:solidFill>
            <a:schemeClr val="bg1"/>
          </a:solidFill>
        </p:spPr>
        <p:txBody>
          <a:bodyPr/>
          <a:lstStyle/>
          <a:p>
            <a:r>
              <a:rPr lang="fr-FR" sz="2000" dirty="0" smtClean="0">
                <a:ln w="18415" cmpd="sng">
                  <a:noFill/>
                  <a:prstDash val="solid"/>
                </a:ln>
                <a:effectLst>
                  <a:outerShdw blurRad="63500" dir="3600000" algn="tl" rotWithShape="0">
                    <a:srgbClr val="000000">
                      <a:alpha val="70000"/>
                    </a:srgbClr>
                  </a:outerShdw>
                </a:effectLst>
              </a:rPr>
              <a:t>G. Bousquet – Institution </a:t>
            </a:r>
            <a:r>
              <a:rPr lang="fr-FR" sz="2000" dirty="0" err="1" smtClean="0">
                <a:ln w="18415" cmpd="sng">
                  <a:noFill/>
                  <a:prstDash val="solid"/>
                </a:ln>
                <a:effectLst>
                  <a:outerShdw blurRad="63500" dir="3600000" algn="tl" rotWithShape="0">
                    <a:srgbClr val="000000">
                      <a:alpha val="70000"/>
                    </a:srgbClr>
                  </a:outerShdw>
                </a:effectLst>
              </a:rPr>
              <a:t>Champagnat</a:t>
            </a:r>
            <a:r>
              <a:rPr lang="fr-FR" sz="2000" dirty="0" smtClean="0">
                <a:ln w="18415" cmpd="sng">
                  <a:noFill/>
                  <a:prstDash val="solid"/>
                </a:ln>
                <a:effectLst>
                  <a:outerShdw blurRad="63500" dir="3600000" algn="tl" rotWithShape="0">
                    <a:srgbClr val="000000">
                      <a:alpha val="70000"/>
                    </a:srgbClr>
                  </a:outerShdw>
                </a:effectLst>
              </a:rPr>
              <a:t> - 29 </a:t>
            </a:r>
            <a:r>
              <a:rPr lang="fr-FR" sz="2000" smtClean="0">
                <a:ln w="18415" cmpd="sng">
                  <a:noFill/>
                  <a:prstDash val="solid"/>
                </a:ln>
                <a:effectLst>
                  <a:outerShdw blurRad="63500" dir="3600000" algn="tl" rotWithShape="0">
                    <a:srgbClr val="000000">
                      <a:alpha val="70000"/>
                    </a:srgbClr>
                  </a:outerShdw>
                </a:effectLst>
              </a:rPr>
              <a:t>septembre 2016</a:t>
            </a:r>
            <a:endParaRPr lang="fr-FR" sz="2000" dirty="0">
              <a:ln w="18415" cmpd="sng">
                <a:noFill/>
                <a:prstDash val="solid"/>
              </a:ln>
              <a:effectLst>
                <a:outerShdw blurRad="63500" dir="3600000" algn="tl" rotWithShape="0">
                  <a:srgbClr val="000000">
                    <a:alpha val="70000"/>
                  </a:srgbClr>
                </a:outerShdw>
              </a:effectLst>
            </a:endParaRPr>
          </a:p>
        </p:txBody>
      </p:sp>
    </p:spTree>
    <p:custDataLst>
      <p:tags r:id="rId1"/>
    </p:custDataLst>
    <p:extLst>
      <p:ext uri="{BB962C8B-B14F-4D97-AF65-F5344CB8AC3E}">
        <p14:creationId xmlns:p14="http://schemas.microsoft.com/office/powerpoint/2010/main" val="103586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1484784"/>
            <a:ext cx="9144000" cy="3960440"/>
          </a:xfrm>
        </p:spPr>
        <p:txBody>
          <a:bodyPr>
            <a:noAutofit/>
          </a:bodyPr>
          <a:lstStyle/>
          <a:p>
            <a:r>
              <a:rPr lang="fr-FR" sz="2800" dirty="0" smtClean="0">
                <a:solidFill>
                  <a:schemeClr val="tx1">
                    <a:lumMod val="65000"/>
                    <a:lumOff val="35000"/>
                  </a:schemeClr>
                </a:solidFill>
              </a:rPr>
              <a:t>a. Les trois clés pour des apprentissages durables</a:t>
            </a:r>
            <a:br>
              <a:rPr lang="fr-FR" sz="2800" dirty="0" smtClean="0">
                <a:solidFill>
                  <a:schemeClr val="tx1">
                    <a:lumMod val="65000"/>
                    <a:lumOff val="35000"/>
                  </a:schemeClr>
                </a:solidFill>
              </a:rPr>
            </a:br>
            <a:r>
              <a:rPr lang="fr-FR" sz="600" dirty="0" smtClean="0">
                <a:solidFill>
                  <a:schemeClr val="tx1">
                    <a:lumMod val="65000"/>
                    <a:lumOff val="35000"/>
                  </a:schemeClr>
                </a:solidFill>
              </a:rPr>
              <a:t/>
            </a:r>
            <a:br>
              <a:rPr lang="fr-FR" sz="600" dirty="0" smtClean="0">
                <a:solidFill>
                  <a:schemeClr val="tx1">
                    <a:lumMod val="65000"/>
                    <a:lumOff val="35000"/>
                  </a:schemeClr>
                </a:solidFill>
              </a:rPr>
            </a:br>
            <a:r>
              <a:rPr lang="fr-FR" sz="2800" dirty="0" smtClean="0">
                <a:solidFill>
                  <a:schemeClr val="tx1">
                    <a:lumMod val="65000"/>
                    <a:lumOff val="35000"/>
                  </a:schemeClr>
                </a:solidFill>
              </a:rPr>
              <a:t>b. Un contexte propice au travail</a:t>
            </a:r>
            <a:br>
              <a:rPr lang="fr-FR" sz="2800" dirty="0" smtClean="0">
                <a:solidFill>
                  <a:schemeClr val="tx1">
                    <a:lumMod val="65000"/>
                    <a:lumOff val="35000"/>
                  </a:schemeClr>
                </a:solidFill>
              </a:rPr>
            </a:br>
            <a:r>
              <a:rPr lang="fr-FR" sz="600" dirty="0" smtClean="0">
                <a:solidFill>
                  <a:schemeClr val="tx1">
                    <a:lumMod val="65000"/>
                    <a:lumOff val="35000"/>
                  </a:schemeClr>
                </a:solidFill>
              </a:rPr>
              <a:t/>
            </a:r>
            <a:br>
              <a:rPr lang="fr-FR" sz="600" dirty="0" smtClean="0">
                <a:solidFill>
                  <a:schemeClr val="tx1">
                    <a:lumMod val="65000"/>
                    <a:lumOff val="35000"/>
                  </a:schemeClr>
                </a:solidFill>
              </a:rPr>
            </a:br>
            <a:r>
              <a:rPr lang="fr-FR" sz="2800" dirty="0" smtClean="0">
                <a:solidFill>
                  <a:schemeClr val="tx1">
                    <a:lumMod val="65000"/>
                    <a:lumOff val="35000"/>
                  </a:schemeClr>
                </a:solidFill>
              </a:rPr>
              <a:t>c. Apprendre par cœur une définition, un cours</a:t>
            </a:r>
            <a:br>
              <a:rPr lang="fr-FR" sz="2800" dirty="0" smtClean="0">
                <a:solidFill>
                  <a:schemeClr val="tx1">
                    <a:lumMod val="65000"/>
                    <a:lumOff val="35000"/>
                  </a:schemeClr>
                </a:solidFill>
              </a:rPr>
            </a:br>
            <a:r>
              <a:rPr lang="fr-FR" sz="2800" dirty="0" smtClean="0">
                <a:solidFill>
                  <a:schemeClr val="tx1">
                    <a:lumMod val="65000"/>
                    <a:lumOff val="35000"/>
                  </a:schemeClr>
                </a:solidFill>
              </a:rPr>
              <a:t>d. </a:t>
            </a:r>
            <a:r>
              <a:rPr lang="fr-FR" sz="2800" dirty="0">
                <a:solidFill>
                  <a:schemeClr val="tx1">
                    <a:lumMod val="65000"/>
                    <a:lumOff val="35000"/>
                  </a:schemeClr>
                </a:solidFill>
              </a:rPr>
              <a:t>Apprendre sa </a:t>
            </a:r>
            <a:r>
              <a:rPr lang="fr-FR" sz="2800" dirty="0" smtClean="0">
                <a:solidFill>
                  <a:schemeClr val="tx1">
                    <a:lumMod val="65000"/>
                    <a:lumOff val="35000"/>
                  </a:schemeClr>
                </a:solidFill>
              </a:rPr>
              <a:t>leçon</a:t>
            </a:r>
            <a:br>
              <a:rPr lang="fr-FR" sz="2800" dirty="0" smtClean="0">
                <a:solidFill>
                  <a:schemeClr val="tx1">
                    <a:lumMod val="65000"/>
                    <a:lumOff val="35000"/>
                  </a:schemeClr>
                </a:solidFill>
              </a:rPr>
            </a:br>
            <a:r>
              <a:rPr lang="fr-FR" sz="600" dirty="0" smtClean="0">
                <a:solidFill>
                  <a:schemeClr val="tx1">
                    <a:lumMod val="65000"/>
                    <a:lumOff val="35000"/>
                  </a:schemeClr>
                </a:solidFill>
              </a:rPr>
              <a:t/>
            </a:r>
            <a:br>
              <a:rPr lang="fr-FR" sz="600" dirty="0" smtClean="0">
                <a:solidFill>
                  <a:schemeClr val="tx1">
                    <a:lumMod val="65000"/>
                    <a:lumOff val="35000"/>
                  </a:schemeClr>
                </a:solidFill>
              </a:rPr>
            </a:br>
            <a:r>
              <a:rPr lang="fr-FR" sz="2800" dirty="0" smtClean="0">
                <a:solidFill>
                  <a:schemeClr val="tx1">
                    <a:lumMod val="65000"/>
                    <a:lumOff val="35000"/>
                  </a:schemeClr>
                </a:solidFill>
              </a:rPr>
              <a:t>e. Mémoriser le vocabulaire d’une </a:t>
            </a:r>
            <a:br>
              <a:rPr lang="fr-FR" sz="2800" dirty="0" smtClean="0">
                <a:solidFill>
                  <a:schemeClr val="tx1">
                    <a:lumMod val="65000"/>
                    <a:lumOff val="35000"/>
                  </a:schemeClr>
                </a:solidFill>
              </a:rPr>
            </a:br>
            <a:r>
              <a:rPr lang="fr-FR" sz="2800" dirty="0" smtClean="0">
                <a:solidFill>
                  <a:schemeClr val="tx1">
                    <a:lumMod val="65000"/>
                    <a:lumOff val="35000"/>
                  </a:schemeClr>
                </a:solidFill>
              </a:rPr>
              <a:t>langue vivante</a:t>
            </a:r>
            <a:br>
              <a:rPr lang="fr-FR" sz="2800" dirty="0" smtClean="0">
                <a:solidFill>
                  <a:schemeClr val="tx1">
                    <a:lumMod val="65000"/>
                    <a:lumOff val="35000"/>
                  </a:schemeClr>
                </a:solidFill>
              </a:rPr>
            </a:br>
            <a:endParaRPr lang="fr-FR" sz="2800" dirty="0">
              <a:solidFill>
                <a:schemeClr val="tx1">
                  <a:lumMod val="65000"/>
                  <a:lumOff val="35000"/>
                </a:schemeClr>
              </a:solidFill>
            </a:endParaRPr>
          </a:p>
        </p:txBody>
      </p:sp>
      <p:sp>
        <p:nvSpPr>
          <p:cNvPr id="4" name="Titre 2"/>
          <p:cNvSpPr txBox="1">
            <a:spLocks/>
          </p:cNvSpPr>
          <p:nvPr/>
        </p:nvSpPr>
        <p:spPr>
          <a:xfrm>
            <a:off x="755576" y="188640"/>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4800" b="1" i="0" u="sng" strike="noStrike" kern="1200" cap="none" spc="0" normalizeH="0" baseline="0" noProof="0" dirty="0" smtClean="0">
                <a:ln>
                  <a:noFill/>
                </a:ln>
                <a:solidFill>
                  <a:schemeClr val="accent3"/>
                </a:solidFill>
                <a:effectLst>
                  <a:outerShdw blurRad="31750" dist="25400" dir="5400000" algn="tl" rotWithShape="0">
                    <a:srgbClr val="000000">
                      <a:alpha val="25000"/>
                    </a:srgbClr>
                  </a:outerShdw>
                </a:effectLst>
                <a:uLnTx/>
                <a:uFillTx/>
                <a:latin typeface="+mj-lt"/>
                <a:ea typeface="+mj-ea"/>
                <a:cs typeface="+mj-cs"/>
              </a:rPr>
              <a:t>III. Travailler</a:t>
            </a:r>
            <a:r>
              <a:rPr kumimoji="0" lang="fr-FR" sz="4800" b="1" i="0" u="sng" strike="noStrike" kern="1200" cap="none" spc="0" normalizeH="0" noProof="0" dirty="0" smtClean="0">
                <a:ln>
                  <a:noFill/>
                </a:ln>
                <a:solidFill>
                  <a:schemeClr val="accent3"/>
                </a:solidFill>
                <a:effectLst>
                  <a:outerShdw blurRad="31750" dist="25400" dir="5400000" algn="tl" rotWithShape="0">
                    <a:srgbClr val="000000">
                      <a:alpha val="25000"/>
                    </a:srgbClr>
                  </a:outerShdw>
                </a:effectLst>
                <a:uLnTx/>
                <a:uFillTx/>
                <a:latin typeface="+mj-lt"/>
                <a:ea typeface="+mj-ea"/>
                <a:cs typeface="+mj-cs"/>
              </a:rPr>
              <a:t> efficacement</a:t>
            </a:r>
            <a:endParaRPr kumimoji="0" lang="fr-FR" sz="4800" b="1" i="0" u="sng" strike="noStrike" kern="1200" cap="none" spc="0" normalizeH="0" baseline="0" noProof="0" dirty="0">
              <a:ln>
                <a:noFill/>
              </a:ln>
              <a:solidFill>
                <a:schemeClr val="accent3"/>
              </a:solidFill>
              <a:effectLst>
                <a:outerShdw blurRad="31750" dist="25400" dir="5400000" algn="tl" rotWithShape="0">
                  <a:srgbClr val="000000">
                    <a:alpha val="25000"/>
                  </a:srgbClr>
                </a:outerShdw>
              </a:effectLst>
              <a:uLnTx/>
              <a:uFillTx/>
              <a:latin typeface="+mj-lt"/>
              <a:ea typeface="+mj-ea"/>
              <a:cs typeface="+mj-cs"/>
            </a:endParaRPr>
          </a:p>
        </p:txBody>
      </p:sp>
      <p:pic>
        <p:nvPicPr>
          <p:cNvPr id="5" name="Picture 2" descr="Afficher l'image d'origine"/>
          <p:cNvPicPr>
            <a:picLocks noChangeAspect="1" noChangeArrowheads="1"/>
          </p:cNvPicPr>
          <p:nvPr/>
        </p:nvPicPr>
        <p:blipFill>
          <a:blip r:embed="rId2" cstate="print"/>
          <a:srcRect/>
          <a:stretch>
            <a:fillRect/>
          </a:stretch>
        </p:blipFill>
        <p:spPr bwMode="auto">
          <a:xfrm>
            <a:off x="6357392" y="3465004"/>
            <a:ext cx="2627784" cy="2627785"/>
          </a:xfrm>
          <a:prstGeom prst="rect">
            <a:avLst/>
          </a:prstGeom>
          <a:noFill/>
        </p:spPr>
      </p:pic>
      <p:sp>
        <p:nvSpPr>
          <p:cNvPr id="6" name="Espace réservé du pied de page 3"/>
          <p:cNvSpPr>
            <a:spLocks noGrp="1"/>
          </p:cNvSpPr>
          <p:nvPr>
            <p:ph type="ftr" sz="quarter" idx="11"/>
          </p:nvPr>
        </p:nvSpPr>
        <p:spPr>
          <a:xfrm>
            <a:off x="0" y="6398835"/>
            <a:ext cx="9144000" cy="486549"/>
          </a:xfrm>
          <a:solidFill>
            <a:schemeClr val="bg1"/>
          </a:solidFill>
        </p:spPr>
        <p:txBody>
          <a:bodyPr/>
          <a:lstStyle/>
          <a:p>
            <a:r>
              <a:rPr lang="fr-FR" sz="2000" dirty="0" smtClean="0">
                <a:ln w="18415" cmpd="sng">
                  <a:noFill/>
                  <a:prstDash val="solid"/>
                </a:ln>
                <a:effectLst>
                  <a:outerShdw blurRad="63500" dir="3600000" algn="tl" rotWithShape="0">
                    <a:srgbClr val="000000">
                      <a:alpha val="70000"/>
                    </a:srgbClr>
                  </a:outerShdw>
                </a:effectLst>
              </a:rPr>
              <a:t>G. Bousquet – Institution </a:t>
            </a:r>
            <a:r>
              <a:rPr lang="fr-FR" sz="2000" dirty="0" err="1" smtClean="0">
                <a:ln w="18415" cmpd="sng">
                  <a:noFill/>
                  <a:prstDash val="solid"/>
                </a:ln>
                <a:effectLst>
                  <a:outerShdw blurRad="63500" dir="3600000" algn="tl" rotWithShape="0">
                    <a:srgbClr val="000000">
                      <a:alpha val="70000"/>
                    </a:srgbClr>
                  </a:outerShdw>
                </a:effectLst>
              </a:rPr>
              <a:t>Champagnat</a:t>
            </a:r>
            <a:r>
              <a:rPr lang="fr-FR" sz="2000" dirty="0" smtClean="0">
                <a:ln w="18415" cmpd="sng">
                  <a:noFill/>
                  <a:prstDash val="solid"/>
                </a:ln>
                <a:effectLst>
                  <a:outerShdw blurRad="63500" dir="3600000" algn="tl" rotWithShape="0">
                    <a:srgbClr val="000000">
                      <a:alpha val="70000"/>
                    </a:srgbClr>
                  </a:outerShdw>
                </a:effectLst>
              </a:rPr>
              <a:t> - 29 </a:t>
            </a:r>
            <a:r>
              <a:rPr lang="fr-FR" sz="2000" smtClean="0">
                <a:ln w="18415" cmpd="sng">
                  <a:noFill/>
                  <a:prstDash val="solid"/>
                </a:ln>
                <a:effectLst>
                  <a:outerShdw blurRad="63500" dir="3600000" algn="tl" rotWithShape="0">
                    <a:srgbClr val="000000">
                      <a:alpha val="70000"/>
                    </a:srgbClr>
                  </a:outerShdw>
                </a:effectLst>
              </a:rPr>
              <a:t>septembre 2016</a:t>
            </a:r>
            <a:endParaRPr lang="fr-FR" sz="2000" dirty="0">
              <a:ln w="18415" cmpd="sng">
                <a:noFill/>
                <a:prstDash val="solid"/>
              </a:ln>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1"/>
          <p:cNvSpPr>
            <a:spLocks noGrp="1"/>
          </p:cNvSpPr>
          <p:nvPr>
            <p:ph idx="1"/>
          </p:nvPr>
        </p:nvSpPr>
        <p:spPr>
          <a:xfrm>
            <a:off x="467544" y="1628800"/>
            <a:ext cx="8229600" cy="3456384"/>
          </a:xfrm>
        </p:spPr>
        <p:txBody>
          <a:bodyPr>
            <a:normAutofit/>
          </a:bodyPr>
          <a:lstStyle/>
          <a:p>
            <a:r>
              <a:rPr lang="fr-FR" sz="3600" b="1" dirty="0" smtClean="0"/>
              <a:t>Le sens</a:t>
            </a:r>
          </a:p>
          <a:p>
            <a:endParaRPr lang="fr-FR" sz="1800" b="1" dirty="0" smtClean="0"/>
          </a:p>
          <a:p>
            <a:r>
              <a:rPr lang="fr-FR" sz="3600" b="1" dirty="0" smtClean="0"/>
              <a:t>L’analyse</a:t>
            </a:r>
          </a:p>
          <a:p>
            <a:pPr>
              <a:buNone/>
            </a:pPr>
            <a:endParaRPr lang="fr-FR" sz="1800" b="1" dirty="0" smtClean="0"/>
          </a:p>
          <a:p>
            <a:r>
              <a:rPr lang="fr-FR" sz="3600" b="1" dirty="0" smtClean="0"/>
              <a:t>La parole de l’apprenant</a:t>
            </a:r>
          </a:p>
          <a:p>
            <a:endParaRPr lang="fr-FR" b="1" dirty="0" smtClean="0"/>
          </a:p>
          <a:p>
            <a:endParaRPr lang="fr-FR" dirty="0" smtClean="0"/>
          </a:p>
          <a:p>
            <a:endParaRPr lang="fr-FR" dirty="0" smtClean="0"/>
          </a:p>
        </p:txBody>
      </p:sp>
      <p:sp>
        <p:nvSpPr>
          <p:cNvPr id="3" name="Titre 2"/>
          <p:cNvSpPr>
            <a:spLocks noGrp="1"/>
          </p:cNvSpPr>
          <p:nvPr>
            <p:ph type="title"/>
          </p:nvPr>
        </p:nvSpPr>
        <p:spPr>
          <a:xfrm>
            <a:off x="457200" y="274638"/>
            <a:ext cx="8435280" cy="1143000"/>
          </a:xfrm>
        </p:spPr>
        <p:txBody>
          <a:bodyPr>
            <a:normAutofit fontScale="90000"/>
          </a:bodyPr>
          <a:lstStyle/>
          <a:p>
            <a:pPr algn="r"/>
            <a:r>
              <a:rPr lang="fr-FR" sz="4400" u="sng" dirty="0" smtClean="0">
                <a:solidFill>
                  <a:schemeClr val="bg2">
                    <a:lumMod val="25000"/>
                  </a:schemeClr>
                </a:solidFill>
              </a:rPr>
              <a:t>Les trois clés </a:t>
            </a:r>
            <a:r>
              <a:rPr lang="fr-FR" sz="4400" u="sng" smtClean="0">
                <a:solidFill>
                  <a:schemeClr val="bg2">
                    <a:lumMod val="25000"/>
                  </a:schemeClr>
                </a:solidFill>
              </a:rPr>
              <a:t>de l’apprentissage</a:t>
            </a:r>
            <a:endParaRPr lang="fr-FR" sz="4400" u="sng" dirty="0">
              <a:solidFill>
                <a:schemeClr val="bg2">
                  <a:lumMod val="25000"/>
                </a:schemeClr>
              </a:solidFill>
            </a:endParaRPr>
          </a:p>
        </p:txBody>
      </p:sp>
      <p:sp>
        <p:nvSpPr>
          <p:cNvPr id="5" name="Espace réservé du pied de page 3"/>
          <p:cNvSpPr>
            <a:spLocks noGrp="1"/>
          </p:cNvSpPr>
          <p:nvPr>
            <p:ph type="ftr" sz="quarter" idx="11"/>
          </p:nvPr>
        </p:nvSpPr>
        <p:spPr>
          <a:xfrm>
            <a:off x="0" y="6398835"/>
            <a:ext cx="9144000" cy="486549"/>
          </a:xfrm>
          <a:solidFill>
            <a:schemeClr val="bg1"/>
          </a:solidFill>
        </p:spPr>
        <p:txBody>
          <a:bodyPr/>
          <a:lstStyle/>
          <a:p>
            <a:r>
              <a:rPr lang="fr-FR" sz="2000" dirty="0" smtClean="0">
                <a:ln w="18415" cmpd="sng">
                  <a:noFill/>
                  <a:prstDash val="solid"/>
                </a:ln>
                <a:effectLst>
                  <a:outerShdw blurRad="63500" dir="3600000" algn="tl" rotWithShape="0">
                    <a:srgbClr val="000000">
                      <a:alpha val="70000"/>
                    </a:srgbClr>
                  </a:outerShdw>
                </a:effectLst>
              </a:rPr>
              <a:t>G. Bousquet – Institution </a:t>
            </a:r>
            <a:r>
              <a:rPr lang="fr-FR" sz="2000" dirty="0" err="1" smtClean="0">
                <a:ln w="18415" cmpd="sng">
                  <a:noFill/>
                  <a:prstDash val="solid"/>
                </a:ln>
                <a:effectLst>
                  <a:outerShdw blurRad="63500" dir="3600000" algn="tl" rotWithShape="0">
                    <a:srgbClr val="000000">
                      <a:alpha val="70000"/>
                    </a:srgbClr>
                  </a:outerShdw>
                </a:effectLst>
              </a:rPr>
              <a:t>Champagnat</a:t>
            </a:r>
            <a:r>
              <a:rPr lang="fr-FR" sz="2000" dirty="0" smtClean="0">
                <a:ln w="18415" cmpd="sng">
                  <a:noFill/>
                  <a:prstDash val="solid"/>
                </a:ln>
                <a:effectLst>
                  <a:outerShdw blurRad="63500" dir="3600000" algn="tl" rotWithShape="0">
                    <a:srgbClr val="000000">
                      <a:alpha val="70000"/>
                    </a:srgbClr>
                  </a:outerShdw>
                </a:effectLst>
              </a:rPr>
              <a:t> - 29 </a:t>
            </a:r>
            <a:r>
              <a:rPr lang="fr-FR" sz="2000" smtClean="0">
                <a:ln w="18415" cmpd="sng">
                  <a:noFill/>
                  <a:prstDash val="solid"/>
                </a:ln>
                <a:effectLst>
                  <a:outerShdw blurRad="63500" dir="3600000" algn="tl" rotWithShape="0">
                    <a:srgbClr val="000000">
                      <a:alpha val="70000"/>
                    </a:srgbClr>
                  </a:outerShdw>
                </a:effectLst>
              </a:rPr>
              <a:t>septembre 2016</a:t>
            </a:r>
            <a:endParaRPr lang="fr-FR" sz="2000" dirty="0">
              <a:ln w="18415" cmpd="sng">
                <a:noFill/>
                <a:prstDash val="solid"/>
              </a:ln>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1340768"/>
            <a:ext cx="6444208" cy="3459840"/>
          </a:xfrm>
        </p:spPr>
        <p:txBody>
          <a:bodyPr/>
          <a:lstStyle/>
          <a:p>
            <a:r>
              <a:rPr lang="fr-FR" b="1" dirty="0" smtClean="0"/>
              <a:t>L’environnement sonore</a:t>
            </a:r>
            <a:r>
              <a:rPr lang="fr-FR" dirty="0" smtClean="0"/>
              <a:t> : TV, musique, radio ?</a:t>
            </a:r>
          </a:p>
          <a:p>
            <a:pPr algn="ctr">
              <a:buNone/>
            </a:pPr>
            <a:r>
              <a:rPr lang="fr-FR" dirty="0" smtClean="0"/>
              <a:t>( avant, pendant, après)</a:t>
            </a:r>
          </a:p>
          <a:p>
            <a:pPr algn="ctr">
              <a:buNone/>
            </a:pPr>
            <a:endParaRPr lang="fr-FR" sz="1400" b="1" dirty="0" smtClean="0"/>
          </a:p>
          <a:p>
            <a:r>
              <a:rPr lang="fr-FR" b="1" dirty="0" smtClean="0"/>
              <a:t>L’énergie nécessaire</a:t>
            </a:r>
            <a:r>
              <a:rPr lang="fr-FR" dirty="0" smtClean="0"/>
              <a:t> : le goûter</a:t>
            </a:r>
          </a:p>
          <a:p>
            <a:pPr>
              <a:buNone/>
            </a:pPr>
            <a:endParaRPr lang="fr-FR" sz="1400" dirty="0" smtClean="0"/>
          </a:p>
          <a:p>
            <a:r>
              <a:rPr lang="fr-FR" b="1" dirty="0" smtClean="0"/>
              <a:t>Les biorythmes</a:t>
            </a:r>
            <a:r>
              <a:rPr lang="fr-FR" dirty="0" smtClean="0"/>
              <a:t> : 17h-20h (phase de haute vigilance)</a:t>
            </a:r>
          </a:p>
          <a:p>
            <a:endParaRPr lang="fr-FR" dirty="0" smtClean="0"/>
          </a:p>
          <a:p>
            <a:endParaRPr lang="fr-FR" dirty="0" smtClean="0"/>
          </a:p>
          <a:p>
            <a:endParaRPr lang="fr-FR" dirty="0"/>
          </a:p>
        </p:txBody>
      </p:sp>
      <p:sp>
        <p:nvSpPr>
          <p:cNvPr id="4" name="Titre 2"/>
          <p:cNvSpPr>
            <a:spLocks noGrp="1"/>
          </p:cNvSpPr>
          <p:nvPr>
            <p:ph type="title"/>
          </p:nvPr>
        </p:nvSpPr>
        <p:spPr>
          <a:xfrm>
            <a:off x="539552" y="116632"/>
            <a:ext cx="8435280" cy="1143000"/>
          </a:xfrm>
        </p:spPr>
        <p:txBody>
          <a:bodyPr>
            <a:normAutofit/>
          </a:bodyPr>
          <a:lstStyle/>
          <a:p>
            <a:pPr algn="r"/>
            <a:r>
              <a:rPr lang="fr-FR" sz="4000" u="sng" dirty="0" smtClean="0">
                <a:solidFill>
                  <a:schemeClr val="bg2">
                    <a:lumMod val="25000"/>
                  </a:schemeClr>
                </a:solidFill>
              </a:rPr>
              <a:t>Contexte de travail</a:t>
            </a:r>
            <a:endParaRPr lang="fr-FR" sz="4000" u="sng" dirty="0">
              <a:solidFill>
                <a:schemeClr val="bg2">
                  <a:lumMod val="25000"/>
                </a:schemeClr>
              </a:solidFill>
            </a:endParaRPr>
          </a:p>
        </p:txBody>
      </p:sp>
      <p:pic>
        <p:nvPicPr>
          <p:cNvPr id="6146" name="Picture 2" descr=" Teenager with laptop, cell phone, headphones and schoolbook in front of running TV and a book wall.    , BONN, German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16216" y="1556792"/>
            <a:ext cx="1920938" cy="2880000"/>
          </a:xfrm>
          <a:prstGeom prst="rect">
            <a:avLst/>
          </a:prstGeom>
          <a:noFill/>
        </p:spPr>
      </p:pic>
      <p:pic>
        <p:nvPicPr>
          <p:cNvPr id="6148" name="Picture 4" descr="Afficher l'image d'origin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52120" y="4509120"/>
            <a:ext cx="2977706" cy="1440000"/>
          </a:xfrm>
          <a:prstGeom prst="rect">
            <a:avLst/>
          </a:prstGeom>
          <a:noFill/>
        </p:spPr>
      </p:pic>
      <p:pic>
        <p:nvPicPr>
          <p:cNvPr id="3" name="Picture 2" descr="Afficher l'image d'origin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0862" y="4509120"/>
            <a:ext cx="2880000" cy="2160000"/>
          </a:xfrm>
          <a:prstGeom prst="rect">
            <a:avLst/>
          </a:prstGeom>
          <a:noFill/>
        </p:spPr>
      </p:pic>
      <p:sp>
        <p:nvSpPr>
          <p:cNvPr id="7" name="Espace réservé du pied de page 3"/>
          <p:cNvSpPr>
            <a:spLocks noGrp="1"/>
          </p:cNvSpPr>
          <p:nvPr>
            <p:ph type="ftr" sz="quarter" idx="11"/>
          </p:nvPr>
        </p:nvSpPr>
        <p:spPr>
          <a:xfrm>
            <a:off x="0" y="6398835"/>
            <a:ext cx="9144000" cy="486549"/>
          </a:xfrm>
          <a:solidFill>
            <a:schemeClr val="bg1"/>
          </a:solidFill>
        </p:spPr>
        <p:txBody>
          <a:bodyPr/>
          <a:lstStyle/>
          <a:p>
            <a:r>
              <a:rPr lang="fr-FR" sz="2000" dirty="0" smtClean="0">
                <a:ln w="18415" cmpd="sng">
                  <a:noFill/>
                  <a:prstDash val="solid"/>
                </a:ln>
                <a:effectLst>
                  <a:outerShdw blurRad="63500" dir="3600000" algn="tl" rotWithShape="0">
                    <a:srgbClr val="000000">
                      <a:alpha val="70000"/>
                    </a:srgbClr>
                  </a:outerShdw>
                </a:effectLst>
              </a:rPr>
              <a:t>G. Bousquet – Institution </a:t>
            </a:r>
            <a:r>
              <a:rPr lang="fr-FR" sz="2000" dirty="0" err="1" smtClean="0">
                <a:ln w="18415" cmpd="sng">
                  <a:noFill/>
                  <a:prstDash val="solid"/>
                </a:ln>
                <a:effectLst>
                  <a:outerShdw blurRad="63500" dir="3600000" algn="tl" rotWithShape="0">
                    <a:srgbClr val="000000">
                      <a:alpha val="70000"/>
                    </a:srgbClr>
                  </a:outerShdw>
                </a:effectLst>
              </a:rPr>
              <a:t>Champagnat</a:t>
            </a:r>
            <a:r>
              <a:rPr lang="fr-FR" sz="2000" dirty="0" smtClean="0">
                <a:ln w="18415" cmpd="sng">
                  <a:noFill/>
                  <a:prstDash val="solid"/>
                </a:ln>
                <a:effectLst>
                  <a:outerShdw blurRad="63500" dir="3600000" algn="tl" rotWithShape="0">
                    <a:srgbClr val="000000">
                      <a:alpha val="70000"/>
                    </a:srgbClr>
                  </a:outerShdw>
                </a:effectLst>
              </a:rPr>
              <a:t> - 29 </a:t>
            </a:r>
            <a:r>
              <a:rPr lang="fr-FR" sz="2000" smtClean="0">
                <a:ln w="18415" cmpd="sng">
                  <a:noFill/>
                  <a:prstDash val="solid"/>
                </a:ln>
                <a:effectLst>
                  <a:outerShdw blurRad="63500" dir="3600000" algn="tl" rotWithShape="0">
                    <a:srgbClr val="000000">
                      <a:alpha val="70000"/>
                    </a:srgbClr>
                  </a:outerShdw>
                </a:effectLst>
              </a:rPr>
              <a:t>septembre 2016</a:t>
            </a:r>
            <a:endParaRPr lang="fr-FR" sz="2000" dirty="0">
              <a:ln w="18415" cmpd="sng">
                <a:noFill/>
                <a:prstDash val="solid"/>
              </a:ln>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anim calcmode="lin" valueType="num">
                                      <p:cBhvr additive="base">
                                        <p:cTn id="9" dur="500" fill="hold"/>
                                        <p:tgtEl>
                                          <p:spTgt spid="6146"/>
                                        </p:tgtEl>
                                        <p:attrNameLst>
                                          <p:attrName>ppt_x</p:attrName>
                                        </p:attrNameLst>
                                      </p:cBhvr>
                                      <p:tavLst>
                                        <p:tav tm="0">
                                          <p:val>
                                            <p:strVal val="#ppt_x"/>
                                          </p:val>
                                        </p:tav>
                                        <p:tav tm="100000">
                                          <p:val>
                                            <p:strVal val="#ppt_x"/>
                                          </p:val>
                                        </p:tav>
                                      </p:tavLst>
                                    </p:anim>
                                    <p:anim calcmode="lin" valueType="num">
                                      <p:cBhvr additive="base">
                                        <p:cTn id="10" dur="500" fill="hold"/>
                                        <p:tgtEl>
                                          <p:spTgt spid="6146"/>
                                        </p:tgtEl>
                                        <p:attrNameLst>
                                          <p:attrName>ppt_y</p:attrName>
                                        </p:attrNameLst>
                                      </p:cBhvr>
                                      <p:tavLst>
                                        <p:tav tm="0">
                                          <p:val>
                                            <p:strVal val="1+#ppt_h/2"/>
                                          </p:val>
                                        </p:tav>
                                        <p:tav tm="100000">
                                          <p:val>
                                            <p:strVal val="#ppt_y"/>
                                          </p:val>
                                        </p:tav>
                                      </p:tavLst>
                                    </p:anim>
                                  </p:childTnLst>
                                </p:cTn>
                              </p:par>
                              <p:par>
                                <p:cTn id="11" presetID="1"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2" presetClass="exit" presetSubtype="4" fill="hold" nodeType="withEffect">
                                  <p:stCondLst>
                                    <p:cond delay="0"/>
                                  </p:stCondLst>
                                  <p:childTnLst>
                                    <p:anim calcmode="lin" valueType="num">
                                      <p:cBhvr additive="base">
                                        <p:cTn id="18" dur="500"/>
                                        <p:tgtEl>
                                          <p:spTgt spid="6146"/>
                                        </p:tgtEl>
                                        <p:attrNameLst>
                                          <p:attrName>ppt_x</p:attrName>
                                        </p:attrNameLst>
                                      </p:cBhvr>
                                      <p:tavLst>
                                        <p:tav tm="0">
                                          <p:val>
                                            <p:strVal val="ppt_x"/>
                                          </p:val>
                                        </p:tav>
                                        <p:tav tm="100000">
                                          <p:val>
                                            <p:strVal val="ppt_x"/>
                                          </p:val>
                                        </p:tav>
                                      </p:tavLst>
                                    </p:anim>
                                    <p:anim calcmode="lin" valueType="num">
                                      <p:cBhvr additive="base">
                                        <p:cTn id="19" dur="500"/>
                                        <p:tgtEl>
                                          <p:spTgt spid="6146"/>
                                        </p:tgtEl>
                                        <p:attrNameLst>
                                          <p:attrName>ppt_y</p:attrName>
                                        </p:attrNameLst>
                                      </p:cBhvr>
                                      <p:tavLst>
                                        <p:tav tm="0">
                                          <p:val>
                                            <p:strVal val="ppt_y"/>
                                          </p:val>
                                        </p:tav>
                                        <p:tav tm="100000">
                                          <p:val>
                                            <p:strVal val="1+ppt_h/2"/>
                                          </p:val>
                                        </p:tav>
                                      </p:tavLst>
                                    </p:anim>
                                    <p:set>
                                      <p:cBhvr>
                                        <p:cTn id="20" dur="1" fill="hold">
                                          <p:stCondLst>
                                            <p:cond delay="499"/>
                                          </p:stCondLst>
                                        </p:cTn>
                                        <p:tgtEl>
                                          <p:spTgt spid="6146"/>
                                        </p:tgtEl>
                                        <p:attrNameLst>
                                          <p:attrName>style.visibility</p:attrName>
                                        </p:attrNameLst>
                                      </p:cBhvr>
                                      <p:to>
                                        <p:strVal val="hidden"/>
                                      </p:to>
                                    </p:set>
                                  </p:childTnLst>
                                </p:cTn>
                              </p:par>
                              <p:par>
                                <p:cTn id="21" presetID="2" presetClass="entr" presetSubtype="4" fill="hold" nodeType="withEffect">
                                  <p:stCondLst>
                                    <p:cond delay="0"/>
                                  </p:stCondLst>
                                  <p:childTnLst>
                                    <p:set>
                                      <p:cBhvr>
                                        <p:cTn id="22" dur="1" fill="hold">
                                          <p:stCondLst>
                                            <p:cond delay="0"/>
                                          </p:stCondLst>
                                        </p:cTn>
                                        <p:tgtEl>
                                          <p:spTgt spid="6148"/>
                                        </p:tgtEl>
                                        <p:attrNameLst>
                                          <p:attrName>style.visibility</p:attrName>
                                        </p:attrNameLst>
                                      </p:cBhvr>
                                      <p:to>
                                        <p:strVal val="visible"/>
                                      </p:to>
                                    </p:set>
                                    <p:anim calcmode="lin" valueType="num">
                                      <p:cBhvr additive="base">
                                        <p:cTn id="23" dur="500" fill="hold"/>
                                        <p:tgtEl>
                                          <p:spTgt spid="6148"/>
                                        </p:tgtEl>
                                        <p:attrNameLst>
                                          <p:attrName>ppt_x</p:attrName>
                                        </p:attrNameLst>
                                      </p:cBhvr>
                                      <p:tavLst>
                                        <p:tav tm="0">
                                          <p:val>
                                            <p:strVal val="#ppt_x"/>
                                          </p:val>
                                        </p:tav>
                                        <p:tav tm="100000">
                                          <p:val>
                                            <p:strVal val="#ppt_x"/>
                                          </p:val>
                                        </p:tav>
                                      </p:tavLst>
                                    </p:anim>
                                    <p:anim calcmode="lin" valueType="num">
                                      <p:cBhvr additive="base">
                                        <p:cTn id="24"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par>
                          <p:cTn id="29" fill="hold">
                            <p:stCondLst>
                              <p:cond delay="0"/>
                            </p:stCondLst>
                            <p:childTnLst>
                              <p:par>
                                <p:cTn id="30" presetID="2" presetClass="exit" presetSubtype="4" fill="hold" nodeType="afterEffect">
                                  <p:stCondLst>
                                    <p:cond delay="0"/>
                                  </p:stCondLst>
                                  <p:childTnLst>
                                    <p:anim calcmode="lin" valueType="num">
                                      <p:cBhvr additive="base">
                                        <p:cTn id="31" dur="500"/>
                                        <p:tgtEl>
                                          <p:spTgt spid="6148"/>
                                        </p:tgtEl>
                                        <p:attrNameLst>
                                          <p:attrName>ppt_x</p:attrName>
                                        </p:attrNameLst>
                                      </p:cBhvr>
                                      <p:tavLst>
                                        <p:tav tm="0">
                                          <p:val>
                                            <p:strVal val="ppt_x"/>
                                          </p:val>
                                        </p:tav>
                                        <p:tav tm="100000">
                                          <p:val>
                                            <p:strVal val="ppt_x"/>
                                          </p:val>
                                        </p:tav>
                                      </p:tavLst>
                                    </p:anim>
                                    <p:anim calcmode="lin" valueType="num">
                                      <p:cBhvr additive="base">
                                        <p:cTn id="32" dur="500"/>
                                        <p:tgtEl>
                                          <p:spTgt spid="6148"/>
                                        </p:tgtEl>
                                        <p:attrNameLst>
                                          <p:attrName>ppt_y</p:attrName>
                                        </p:attrNameLst>
                                      </p:cBhvr>
                                      <p:tavLst>
                                        <p:tav tm="0">
                                          <p:val>
                                            <p:strVal val="ppt_y"/>
                                          </p:val>
                                        </p:tav>
                                        <p:tav tm="100000">
                                          <p:val>
                                            <p:strVal val="1+ppt_h/2"/>
                                          </p:val>
                                        </p:tav>
                                      </p:tavLst>
                                    </p:anim>
                                    <p:set>
                                      <p:cBhvr>
                                        <p:cTn id="33" dur="1" fill="hold">
                                          <p:stCondLst>
                                            <p:cond delay="499"/>
                                          </p:stCondLst>
                                        </p:cTn>
                                        <p:tgtEl>
                                          <p:spTgt spid="6148"/>
                                        </p:tgtEl>
                                        <p:attrNameLst>
                                          <p:attrName>style.visibility</p:attrName>
                                        </p:attrNameLst>
                                      </p:cBhvr>
                                      <p:to>
                                        <p:strVal val="hidden"/>
                                      </p:to>
                                    </p:set>
                                  </p:childTnLst>
                                </p:cTn>
                              </p:par>
                            </p:childTnLst>
                          </p:cTn>
                        </p:par>
                        <p:par>
                          <p:cTn id="34" fill="hold">
                            <p:stCondLst>
                              <p:cond delay="500"/>
                            </p:stCondLst>
                            <p:childTnLst>
                              <p:par>
                                <p:cTn id="35" presetID="2" presetClass="entr" presetSubtype="4"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a:spLocks noGrp="1"/>
          </p:cNvSpPr>
          <p:nvPr>
            <p:ph type="title"/>
          </p:nvPr>
        </p:nvSpPr>
        <p:spPr>
          <a:xfrm>
            <a:off x="457200" y="274638"/>
            <a:ext cx="8229600" cy="1143000"/>
          </a:xfrm>
        </p:spPr>
        <p:txBody>
          <a:bodyPr>
            <a:noAutofit/>
          </a:bodyPr>
          <a:lstStyle/>
          <a:p>
            <a:pPr algn="r"/>
            <a:r>
              <a:rPr lang="fr-FR" sz="3600" u="sng" dirty="0" smtClean="0">
                <a:solidFill>
                  <a:schemeClr val="bg2">
                    <a:lumMod val="25000"/>
                  </a:schemeClr>
                </a:solidFill>
              </a:rPr>
              <a:t>Apprendre par cœur une définition, ou un texte</a:t>
            </a:r>
            <a:endParaRPr lang="fr-FR" sz="3600" u="sng" dirty="0">
              <a:solidFill>
                <a:schemeClr val="bg2">
                  <a:lumMod val="25000"/>
                </a:schemeClr>
              </a:solidFill>
            </a:endParaRPr>
          </a:p>
        </p:txBody>
      </p:sp>
      <p:pic>
        <p:nvPicPr>
          <p:cNvPr id="3074" name="Picture 2" descr="Afficher l'image d'origine"/>
          <p:cNvPicPr>
            <a:picLocks noChangeAspect="1" noChangeArrowheads="1"/>
          </p:cNvPicPr>
          <p:nvPr/>
        </p:nvPicPr>
        <p:blipFill>
          <a:blip r:embed="rId3" cstate="print"/>
          <a:srcRect/>
          <a:stretch>
            <a:fillRect/>
          </a:stretch>
        </p:blipFill>
        <p:spPr bwMode="auto">
          <a:xfrm>
            <a:off x="5292080" y="3429000"/>
            <a:ext cx="3635896" cy="3068960"/>
          </a:xfrm>
          <a:prstGeom prst="rect">
            <a:avLst/>
          </a:prstGeom>
          <a:noFill/>
        </p:spPr>
      </p:pic>
      <p:sp>
        <p:nvSpPr>
          <p:cNvPr id="2" name="Espace réservé du contenu 1"/>
          <p:cNvSpPr>
            <a:spLocks noGrp="1"/>
          </p:cNvSpPr>
          <p:nvPr>
            <p:ph idx="1"/>
          </p:nvPr>
        </p:nvSpPr>
        <p:spPr>
          <a:xfrm>
            <a:off x="0" y="1412776"/>
            <a:ext cx="8748464" cy="4536504"/>
          </a:xfrm>
        </p:spPr>
        <p:txBody>
          <a:bodyPr>
            <a:normAutofit fontScale="77500" lnSpcReduction="20000"/>
          </a:bodyPr>
          <a:lstStyle/>
          <a:p>
            <a:r>
              <a:rPr lang="fr-FR" sz="2900" b="1" u="sng" dirty="0" smtClean="0"/>
              <a:t>Etapes</a:t>
            </a:r>
            <a:r>
              <a:rPr lang="fr-FR" sz="2900" b="1" dirty="0" smtClean="0"/>
              <a:t> :</a:t>
            </a:r>
          </a:p>
          <a:p>
            <a:pPr>
              <a:buNone/>
            </a:pPr>
            <a:endParaRPr lang="fr-FR" sz="1900" b="1" dirty="0" smtClean="0"/>
          </a:p>
          <a:p>
            <a:pPr marL="850392" lvl="1" indent="-457200">
              <a:buFont typeface="+mj-lt"/>
              <a:buAutoNum type="arabicPeriod"/>
            </a:pPr>
            <a:r>
              <a:rPr lang="fr-FR" b="1" dirty="0" smtClean="0"/>
              <a:t>Comprendre</a:t>
            </a:r>
            <a:r>
              <a:rPr lang="fr-FR" dirty="0" smtClean="0"/>
              <a:t> (= l’analyser); </a:t>
            </a:r>
          </a:p>
          <a:p>
            <a:pPr lvl="2"/>
            <a:r>
              <a:rPr lang="fr-FR" dirty="0" smtClean="0"/>
              <a:t>Recherche des mots inconnus; </a:t>
            </a:r>
          </a:p>
          <a:p>
            <a:pPr lvl="2"/>
            <a:r>
              <a:rPr lang="fr-FR" dirty="0" smtClean="0"/>
              <a:t>Donner des exemples</a:t>
            </a:r>
          </a:p>
          <a:p>
            <a:pPr lvl="2"/>
            <a:r>
              <a:rPr lang="fr-FR" dirty="0" smtClean="0"/>
              <a:t>Reformuler avec ses propres tournures</a:t>
            </a:r>
          </a:p>
          <a:p>
            <a:pPr lvl="1"/>
            <a:endParaRPr lang="fr-FR" sz="1500" dirty="0" smtClean="0"/>
          </a:p>
          <a:p>
            <a:pPr lvl="1"/>
            <a:endParaRPr lang="fr-FR" sz="600" dirty="0" smtClean="0"/>
          </a:p>
          <a:p>
            <a:pPr marL="850392" lvl="1" indent="-457200">
              <a:buFont typeface="+mj-lt"/>
              <a:buAutoNum type="arabicPeriod" startAt="2"/>
            </a:pPr>
            <a:r>
              <a:rPr lang="fr-FR" b="1" dirty="0" smtClean="0"/>
              <a:t>Donner du sens </a:t>
            </a:r>
            <a:r>
              <a:rPr lang="fr-FR" dirty="0" smtClean="0"/>
              <a:t>: appliquer la définition à un contexte (concret)</a:t>
            </a:r>
          </a:p>
          <a:p>
            <a:pPr lvl="1"/>
            <a:endParaRPr lang="fr-FR" sz="1500" dirty="0" smtClean="0"/>
          </a:p>
          <a:p>
            <a:pPr marL="850392" lvl="1" indent="-457200">
              <a:buFont typeface="+mj-lt"/>
              <a:buAutoNum type="arabicPeriod" startAt="3"/>
            </a:pPr>
            <a:r>
              <a:rPr lang="fr-FR" b="1" dirty="0" smtClean="0"/>
              <a:t>Lire et Ecrire : mémoire de travail</a:t>
            </a:r>
          </a:p>
          <a:p>
            <a:pPr lvl="2"/>
            <a:r>
              <a:rPr lang="fr-FR" dirty="0" smtClean="0"/>
              <a:t>Lire à voix haute un groupe de mots</a:t>
            </a:r>
          </a:p>
          <a:p>
            <a:pPr lvl="2"/>
            <a:r>
              <a:rPr lang="fr-FR" dirty="0" smtClean="0"/>
              <a:t>Le mémoriser en le disant à voix haute</a:t>
            </a:r>
          </a:p>
          <a:p>
            <a:pPr lvl="2"/>
            <a:r>
              <a:rPr lang="fr-FR" dirty="0" smtClean="0"/>
              <a:t>L’écrire en parlant</a:t>
            </a:r>
          </a:p>
          <a:p>
            <a:pPr lvl="2">
              <a:buNone/>
            </a:pPr>
            <a:endParaRPr lang="fr-FR" dirty="0" smtClean="0"/>
          </a:p>
          <a:p>
            <a:pPr marL="850392" lvl="1" indent="-457200">
              <a:buFont typeface="+mj-lt"/>
              <a:buAutoNum type="arabicPeriod" startAt="4"/>
            </a:pPr>
            <a:r>
              <a:rPr lang="fr-FR" b="1" dirty="0" smtClean="0"/>
              <a:t>Ecrire en parlant (kinesthésiques)</a:t>
            </a:r>
          </a:p>
          <a:p>
            <a:pPr marL="850392" lvl="1" indent="-457200">
              <a:buFont typeface="+mj-lt"/>
              <a:buAutoNum type="arabicPeriod" startAt="4"/>
            </a:pPr>
            <a:endParaRPr lang="fr-FR" b="1" dirty="0" smtClean="0"/>
          </a:p>
          <a:p>
            <a:pPr marL="850392" lvl="1" indent="-457200">
              <a:buFont typeface="+mj-lt"/>
              <a:buAutoNum type="arabicPeriod" startAt="5"/>
            </a:pPr>
            <a:r>
              <a:rPr lang="fr-FR" b="1" dirty="0" smtClean="0"/>
              <a:t>L’oraliser avec un destinataire (auditifs)</a:t>
            </a:r>
          </a:p>
          <a:p>
            <a:pPr>
              <a:buNone/>
            </a:pPr>
            <a:endParaRPr lang="fr-FR" dirty="0" smtClean="0"/>
          </a:p>
          <a:p>
            <a:pPr>
              <a:buNone/>
            </a:pPr>
            <a:endParaRPr lang="fr-FR" dirty="0" smtClean="0"/>
          </a:p>
          <a:p>
            <a:endParaRPr lang="fr-FR" dirty="0" smtClean="0"/>
          </a:p>
          <a:p>
            <a:endParaRPr lang="fr-FR" dirty="0"/>
          </a:p>
        </p:txBody>
      </p:sp>
      <p:sp>
        <p:nvSpPr>
          <p:cNvPr id="5" name="Espace réservé du pied de page 3"/>
          <p:cNvSpPr>
            <a:spLocks noGrp="1"/>
          </p:cNvSpPr>
          <p:nvPr>
            <p:ph type="ftr" sz="quarter" idx="11"/>
          </p:nvPr>
        </p:nvSpPr>
        <p:spPr>
          <a:xfrm>
            <a:off x="0" y="6398835"/>
            <a:ext cx="9144000" cy="486549"/>
          </a:xfrm>
          <a:solidFill>
            <a:schemeClr val="bg1"/>
          </a:solidFill>
        </p:spPr>
        <p:txBody>
          <a:bodyPr/>
          <a:lstStyle/>
          <a:p>
            <a:r>
              <a:rPr lang="fr-FR" sz="2000" dirty="0" smtClean="0">
                <a:ln w="18415" cmpd="sng">
                  <a:noFill/>
                  <a:prstDash val="solid"/>
                </a:ln>
                <a:effectLst>
                  <a:outerShdw blurRad="63500" dir="3600000" algn="tl" rotWithShape="0">
                    <a:srgbClr val="000000">
                      <a:alpha val="70000"/>
                    </a:srgbClr>
                  </a:outerShdw>
                </a:effectLst>
              </a:rPr>
              <a:t>G. Bousquet – Institution </a:t>
            </a:r>
            <a:r>
              <a:rPr lang="fr-FR" sz="2000" dirty="0" err="1" smtClean="0">
                <a:ln w="18415" cmpd="sng">
                  <a:noFill/>
                  <a:prstDash val="solid"/>
                </a:ln>
                <a:effectLst>
                  <a:outerShdw blurRad="63500" dir="3600000" algn="tl" rotWithShape="0">
                    <a:srgbClr val="000000">
                      <a:alpha val="70000"/>
                    </a:srgbClr>
                  </a:outerShdw>
                </a:effectLst>
              </a:rPr>
              <a:t>Champagnat</a:t>
            </a:r>
            <a:r>
              <a:rPr lang="fr-FR" sz="2000" dirty="0" smtClean="0">
                <a:ln w="18415" cmpd="sng">
                  <a:noFill/>
                  <a:prstDash val="solid"/>
                </a:ln>
                <a:effectLst>
                  <a:outerShdw blurRad="63500" dir="3600000" algn="tl" rotWithShape="0">
                    <a:srgbClr val="000000">
                      <a:alpha val="70000"/>
                    </a:srgbClr>
                  </a:outerShdw>
                </a:effectLst>
              </a:rPr>
              <a:t> - 29 </a:t>
            </a:r>
            <a:r>
              <a:rPr lang="fr-FR" sz="2000" smtClean="0">
                <a:ln w="18415" cmpd="sng">
                  <a:noFill/>
                  <a:prstDash val="solid"/>
                </a:ln>
                <a:effectLst>
                  <a:outerShdw blurRad="63500" dir="3600000" algn="tl" rotWithShape="0">
                    <a:srgbClr val="000000">
                      <a:alpha val="70000"/>
                    </a:srgbClr>
                  </a:outerShdw>
                </a:effectLst>
              </a:rPr>
              <a:t>septembre 2016</a:t>
            </a:r>
            <a:endParaRPr lang="fr-FR" sz="2000" dirty="0">
              <a:ln w="18415" cmpd="sng">
                <a:noFill/>
                <a:prstDash val="solid"/>
              </a:ln>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 La parole est le vêtement de la pensée, et l’expression en est l’armure » (Antoine de Rivarol).</a:t>
            </a:r>
          </a:p>
          <a:p>
            <a:endParaRPr lang="fr-FR" dirty="0"/>
          </a:p>
          <a:p>
            <a:pPr lvl="1"/>
            <a:r>
              <a:rPr lang="fr-FR" dirty="0" smtClean="0"/>
              <a:t>La parole est / le vêtement de la pensée, / et l’expression / en est l’armure. / Antoine de Rivarol</a:t>
            </a:r>
          </a:p>
        </p:txBody>
      </p:sp>
      <p:sp>
        <p:nvSpPr>
          <p:cNvPr id="3" name="Titre 2"/>
          <p:cNvSpPr>
            <a:spLocks noGrp="1"/>
          </p:cNvSpPr>
          <p:nvPr>
            <p:ph type="title"/>
          </p:nvPr>
        </p:nvSpPr>
        <p:spPr/>
        <p:txBody>
          <a:bodyPr>
            <a:normAutofit fontScale="90000"/>
          </a:bodyPr>
          <a:lstStyle/>
          <a:p>
            <a:pPr algn="r"/>
            <a:r>
              <a:rPr lang="fr-FR" u="sng" dirty="0" smtClean="0"/>
              <a:t>Exemples pour apprendre une citation</a:t>
            </a:r>
            <a:endParaRPr lang="fr-FR" u="sng" dirty="0"/>
          </a:p>
        </p:txBody>
      </p:sp>
      <p:sp>
        <p:nvSpPr>
          <p:cNvPr id="4" name="Espace réservé du pied de page 3"/>
          <p:cNvSpPr>
            <a:spLocks noGrp="1"/>
          </p:cNvSpPr>
          <p:nvPr>
            <p:ph type="ftr" sz="quarter" idx="11"/>
          </p:nvPr>
        </p:nvSpPr>
        <p:spPr>
          <a:xfrm>
            <a:off x="0" y="6398835"/>
            <a:ext cx="9144000" cy="486549"/>
          </a:xfrm>
          <a:solidFill>
            <a:schemeClr val="bg1"/>
          </a:solidFill>
        </p:spPr>
        <p:txBody>
          <a:bodyPr/>
          <a:lstStyle/>
          <a:p>
            <a:r>
              <a:rPr lang="fr-FR" sz="2000" dirty="0" smtClean="0">
                <a:ln w="18415" cmpd="sng">
                  <a:noFill/>
                  <a:prstDash val="solid"/>
                </a:ln>
                <a:effectLst>
                  <a:outerShdw blurRad="63500" dir="3600000" algn="tl" rotWithShape="0">
                    <a:srgbClr val="000000">
                      <a:alpha val="70000"/>
                    </a:srgbClr>
                  </a:outerShdw>
                </a:effectLst>
              </a:rPr>
              <a:t>G. Bousquet – Institution </a:t>
            </a:r>
            <a:r>
              <a:rPr lang="fr-FR" sz="2000" dirty="0" err="1" smtClean="0">
                <a:ln w="18415" cmpd="sng">
                  <a:noFill/>
                  <a:prstDash val="solid"/>
                </a:ln>
                <a:effectLst>
                  <a:outerShdw blurRad="63500" dir="3600000" algn="tl" rotWithShape="0">
                    <a:srgbClr val="000000">
                      <a:alpha val="70000"/>
                    </a:srgbClr>
                  </a:outerShdw>
                </a:effectLst>
              </a:rPr>
              <a:t>Champagnat</a:t>
            </a:r>
            <a:r>
              <a:rPr lang="fr-FR" sz="2000" dirty="0" smtClean="0">
                <a:ln w="18415" cmpd="sng">
                  <a:noFill/>
                  <a:prstDash val="solid"/>
                </a:ln>
                <a:effectLst>
                  <a:outerShdw blurRad="63500" dir="3600000" algn="tl" rotWithShape="0">
                    <a:srgbClr val="000000">
                      <a:alpha val="70000"/>
                    </a:srgbClr>
                  </a:outerShdw>
                </a:effectLst>
              </a:rPr>
              <a:t> - 29 </a:t>
            </a:r>
            <a:r>
              <a:rPr lang="fr-FR" sz="2000" smtClean="0">
                <a:ln w="18415" cmpd="sng">
                  <a:noFill/>
                  <a:prstDash val="solid"/>
                </a:ln>
                <a:effectLst>
                  <a:outerShdw blurRad="63500" dir="3600000" algn="tl" rotWithShape="0">
                    <a:srgbClr val="000000">
                      <a:alpha val="70000"/>
                    </a:srgbClr>
                  </a:outerShdw>
                </a:effectLst>
              </a:rPr>
              <a:t>septembre 2016</a:t>
            </a:r>
            <a:endParaRPr lang="fr-FR" sz="2000" dirty="0">
              <a:ln w="18415" cmpd="sng">
                <a:no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59340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888001" y="908720"/>
            <a:ext cx="8064896" cy="2160241"/>
            <a:chOff x="827584" y="1052736"/>
            <a:chExt cx="8064896" cy="2160241"/>
          </a:xfrm>
        </p:grpSpPr>
        <p:sp>
          <p:nvSpPr>
            <p:cNvPr id="5" name="Rectangle 4"/>
            <p:cNvSpPr/>
            <p:nvPr/>
          </p:nvSpPr>
          <p:spPr>
            <a:xfrm>
              <a:off x="827584" y="1484784"/>
              <a:ext cx="7056784" cy="523220"/>
            </a:xfrm>
            <a:prstGeom prst="rect">
              <a:avLst/>
            </a:prstGeom>
          </p:spPr>
          <p:txBody>
            <a:bodyPr wrap="square">
              <a:spAutoFit/>
            </a:bodyPr>
            <a:lstStyle/>
            <a:p>
              <a:pPr algn="ctr">
                <a:buNone/>
              </a:pPr>
              <a:r>
                <a:rPr lang="fr-FR" sz="2800" i="1" dirty="0" smtClean="0"/>
                <a:t>Voir, ce n’est pas savoir !</a:t>
              </a:r>
            </a:p>
          </p:txBody>
        </p:sp>
        <p:pic>
          <p:nvPicPr>
            <p:cNvPr id="4098" name="Picture 2" descr="Afficher l'image d'origine"/>
            <p:cNvPicPr>
              <a:picLocks noChangeAspect="1" noChangeArrowheads="1"/>
            </p:cNvPicPr>
            <p:nvPr/>
          </p:nvPicPr>
          <p:blipFill>
            <a:blip r:embed="rId2" cstate="print"/>
            <a:srcRect/>
            <a:stretch>
              <a:fillRect/>
            </a:stretch>
          </p:blipFill>
          <p:spPr bwMode="auto">
            <a:xfrm>
              <a:off x="6732240" y="1052736"/>
              <a:ext cx="2160240" cy="2160241"/>
            </a:xfrm>
            <a:prstGeom prst="rect">
              <a:avLst/>
            </a:prstGeom>
            <a:noFill/>
          </p:spPr>
        </p:pic>
      </p:grpSp>
      <p:sp>
        <p:nvSpPr>
          <p:cNvPr id="2" name="Espace réservé du contenu 1"/>
          <p:cNvSpPr>
            <a:spLocks noGrp="1"/>
          </p:cNvSpPr>
          <p:nvPr>
            <p:ph idx="1"/>
          </p:nvPr>
        </p:nvSpPr>
        <p:spPr>
          <a:xfrm>
            <a:off x="323528" y="1772816"/>
            <a:ext cx="8460432" cy="4661356"/>
          </a:xfrm>
        </p:spPr>
        <p:txBody>
          <a:bodyPr>
            <a:normAutofit/>
          </a:bodyPr>
          <a:lstStyle/>
          <a:p>
            <a:r>
              <a:rPr lang="fr-FR" b="1" u="sng" dirty="0" smtClean="0"/>
              <a:t>Etapes</a:t>
            </a:r>
            <a:r>
              <a:rPr lang="fr-FR" b="1" dirty="0" smtClean="0"/>
              <a:t> :</a:t>
            </a:r>
          </a:p>
          <a:p>
            <a:endParaRPr lang="fr-FR" sz="1050" dirty="0"/>
          </a:p>
          <a:p>
            <a:pPr lvl="1"/>
            <a:r>
              <a:rPr lang="fr-FR" b="1" dirty="0" smtClean="0"/>
              <a:t>Comprendre</a:t>
            </a:r>
            <a:r>
              <a:rPr lang="fr-FR" dirty="0" smtClean="0"/>
              <a:t> les mots de vocabulaire;</a:t>
            </a:r>
          </a:p>
          <a:p>
            <a:pPr lvl="1"/>
            <a:endParaRPr lang="fr-FR" sz="600" dirty="0" smtClean="0"/>
          </a:p>
          <a:p>
            <a:pPr lvl="1"/>
            <a:r>
              <a:rPr lang="fr-FR" b="1" dirty="0" smtClean="0"/>
              <a:t>Reformuler</a:t>
            </a:r>
            <a:r>
              <a:rPr lang="fr-FR" dirty="0" smtClean="0"/>
              <a:t> avec ses propres mots;</a:t>
            </a:r>
          </a:p>
          <a:p>
            <a:pPr lvl="1"/>
            <a:endParaRPr lang="fr-FR" sz="600" dirty="0" smtClean="0"/>
          </a:p>
          <a:p>
            <a:pPr lvl="1"/>
            <a:r>
              <a:rPr lang="fr-FR" dirty="0" smtClean="0"/>
              <a:t>Inventer des </a:t>
            </a:r>
            <a:r>
              <a:rPr lang="fr-FR" b="1" dirty="0" smtClean="0"/>
              <a:t>questions</a:t>
            </a:r>
            <a:r>
              <a:rPr lang="fr-FR" dirty="0" smtClean="0"/>
              <a:t> / Se faire questionner (questions de </a:t>
            </a:r>
            <a:r>
              <a:rPr lang="fr-FR" b="1" dirty="0" smtClean="0"/>
              <a:t>sens</a:t>
            </a:r>
            <a:r>
              <a:rPr lang="fr-FR" dirty="0" smtClean="0"/>
              <a:t> : pourquoi ? Comment ? etc.);</a:t>
            </a:r>
          </a:p>
          <a:p>
            <a:pPr lvl="1"/>
            <a:endParaRPr lang="fr-FR" sz="600" dirty="0" smtClean="0"/>
          </a:p>
          <a:p>
            <a:pPr lvl="1"/>
            <a:r>
              <a:rPr lang="fr-FR" b="1" dirty="0" smtClean="0"/>
              <a:t>Ecrire</a:t>
            </a:r>
            <a:r>
              <a:rPr lang="fr-FR" dirty="0" smtClean="0"/>
              <a:t> ce que j’ai compris et retenu: </a:t>
            </a:r>
          </a:p>
          <a:p>
            <a:pPr lvl="2"/>
            <a:r>
              <a:rPr lang="fr-FR" dirty="0" smtClean="0"/>
              <a:t>paragraphe, </a:t>
            </a:r>
          </a:p>
          <a:p>
            <a:pPr lvl="2"/>
            <a:r>
              <a:rPr lang="fr-FR" dirty="0" smtClean="0"/>
              <a:t>vrai/faux avec explications, </a:t>
            </a:r>
          </a:p>
          <a:p>
            <a:pPr lvl="2"/>
            <a:r>
              <a:rPr lang="fr-FR" dirty="0" err="1" smtClean="0"/>
              <a:t>topogramme</a:t>
            </a:r>
            <a:r>
              <a:rPr lang="fr-FR" dirty="0" smtClean="0"/>
              <a:t>, </a:t>
            </a:r>
          </a:p>
          <a:p>
            <a:pPr lvl="2"/>
            <a:r>
              <a:rPr lang="fr-FR" dirty="0" smtClean="0"/>
              <a:t>plan du cours</a:t>
            </a:r>
          </a:p>
          <a:p>
            <a:pPr>
              <a:buNone/>
            </a:pPr>
            <a:endParaRPr lang="fr-FR" dirty="0" smtClean="0"/>
          </a:p>
          <a:p>
            <a:endParaRPr lang="fr-FR" dirty="0" smtClean="0"/>
          </a:p>
          <a:p>
            <a:endParaRPr lang="fr-FR" dirty="0"/>
          </a:p>
        </p:txBody>
      </p:sp>
      <p:sp>
        <p:nvSpPr>
          <p:cNvPr id="4" name="Titre 2"/>
          <p:cNvSpPr>
            <a:spLocks noGrp="1"/>
          </p:cNvSpPr>
          <p:nvPr>
            <p:ph type="title"/>
          </p:nvPr>
        </p:nvSpPr>
        <p:spPr>
          <a:xfrm>
            <a:off x="914400" y="0"/>
            <a:ext cx="8229600" cy="1143000"/>
          </a:xfrm>
        </p:spPr>
        <p:txBody>
          <a:bodyPr>
            <a:normAutofit/>
          </a:bodyPr>
          <a:lstStyle/>
          <a:p>
            <a:pPr algn="r"/>
            <a:r>
              <a:rPr lang="fr-FR" sz="4400" u="sng" dirty="0" smtClean="0">
                <a:solidFill>
                  <a:schemeClr val="bg2">
                    <a:lumMod val="25000"/>
                  </a:schemeClr>
                </a:solidFill>
              </a:rPr>
              <a:t>Apprendre sa leçon</a:t>
            </a:r>
            <a:endParaRPr lang="fr-FR" sz="4400" u="sng" dirty="0">
              <a:solidFill>
                <a:schemeClr val="bg2">
                  <a:lumMod val="25000"/>
                </a:schemeClr>
              </a:solidFill>
            </a:endParaRPr>
          </a:p>
        </p:txBody>
      </p:sp>
      <p:sp>
        <p:nvSpPr>
          <p:cNvPr id="3" name="Accolade fermante 2"/>
          <p:cNvSpPr/>
          <p:nvPr/>
        </p:nvSpPr>
        <p:spPr>
          <a:xfrm>
            <a:off x="5292080" y="4797152"/>
            <a:ext cx="288032" cy="13681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Rectangle 6"/>
          <p:cNvSpPr/>
          <p:nvPr/>
        </p:nvSpPr>
        <p:spPr>
          <a:xfrm>
            <a:off x="6090143" y="5301208"/>
            <a:ext cx="1405027" cy="369332"/>
          </a:xfrm>
          <a:prstGeom prst="rect">
            <a:avLst/>
          </a:prstGeom>
        </p:spPr>
        <p:txBody>
          <a:bodyPr wrap="square">
            <a:spAutoFit/>
          </a:bodyPr>
          <a:lstStyle/>
          <a:p>
            <a:r>
              <a:rPr lang="fr-FR" b="1"/>
              <a:t>en </a:t>
            </a:r>
            <a:r>
              <a:rPr lang="fr-FR" b="1" smtClean="0"/>
              <a:t>parlant</a:t>
            </a:r>
            <a:endParaRPr lang="fr-FR"/>
          </a:p>
        </p:txBody>
      </p:sp>
      <p:sp>
        <p:nvSpPr>
          <p:cNvPr id="9" name="Espace réservé du pied de page 3"/>
          <p:cNvSpPr>
            <a:spLocks noGrp="1"/>
          </p:cNvSpPr>
          <p:nvPr>
            <p:ph type="ftr" sz="quarter" idx="11"/>
          </p:nvPr>
        </p:nvSpPr>
        <p:spPr>
          <a:xfrm>
            <a:off x="0" y="6398835"/>
            <a:ext cx="9144000" cy="486549"/>
          </a:xfrm>
          <a:solidFill>
            <a:schemeClr val="bg1"/>
          </a:solidFill>
        </p:spPr>
        <p:txBody>
          <a:bodyPr/>
          <a:lstStyle/>
          <a:p>
            <a:r>
              <a:rPr lang="fr-FR" sz="2000" dirty="0" smtClean="0">
                <a:ln w="18415" cmpd="sng">
                  <a:noFill/>
                  <a:prstDash val="solid"/>
                </a:ln>
                <a:effectLst>
                  <a:outerShdw blurRad="63500" dir="3600000" algn="tl" rotWithShape="0">
                    <a:srgbClr val="000000">
                      <a:alpha val="70000"/>
                    </a:srgbClr>
                  </a:outerShdw>
                </a:effectLst>
              </a:rPr>
              <a:t>G. Bousquet – Institution </a:t>
            </a:r>
            <a:r>
              <a:rPr lang="fr-FR" sz="2000" dirty="0" err="1" smtClean="0">
                <a:ln w="18415" cmpd="sng">
                  <a:noFill/>
                  <a:prstDash val="solid"/>
                </a:ln>
                <a:effectLst>
                  <a:outerShdw blurRad="63500" dir="3600000" algn="tl" rotWithShape="0">
                    <a:srgbClr val="000000">
                      <a:alpha val="70000"/>
                    </a:srgbClr>
                  </a:outerShdw>
                </a:effectLst>
              </a:rPr>
              <a:t>Champagnat</a:t>
            </a:r>
            <a:r>
              <a:rPr lang="fr-FR" sz="2000" dirty="0" smtClean="0">
                <a:ln w="18415" cmpd="sng">
                  <a:noFill/>
                  <a:prstDash val="solid"/>
                </a:ln>
                <a:effectLst>
                  <a:outerShdw blurRad="63500" dir="3600000" algn="tl" rotWithShape="0">
                    <a:srgbClr val="000000">
                      <a:alpha val="70000"/>
                    </a:srgbClr>
                  </a:outerShdw>
                </a:effectLst>
              </a:rPr>
              <a:t> - 29 </a:t>
            </a:r>
            <a:r>
              <a:rPr lang="fr-FR" sz="2000" smtClean="0">
                <a:ln w="18415" cmpd="sng">
                  <a:noFill/>
                  <a:prstDash val="solid"/>
                </a:ln>
                <a:effectLst>
                  <a:outerShdw blurRad="63500" dir="3600000" algn="tl" rotWithShape="0">
                    <a:srgbClr val="000000">
                      <a:alpha val="70000"/>
                    </a:srgbClr>
                  </a:outerShdw>
                </a:effectLst>
              </a:rPr>
              <a:t>septembre 2016</a:t>
            </a:r>
            <a:endParaRPr lang="fr-FR" sz="2000" dirty="0">
              <a:ln w="18415" cmpd="sng">
                <a:noFill/>
                <a:prstDash val="solid"/>
              </a:ln>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229600" cy="4755983"/>
          </a:xfrm>
        </p:spPr>
        <p:txBody>
          <a:bodyPr>
            <a:normAutofit/>
          </a:bodyPr>
          <a:lstStyle/>
          <a:p>
            <a:pPr marL="109728" indent="0">
              <a:buNone/>
            </a:pPr>
            <a:r>
              <a:rPr lang="fr-FR" b="1" dirty="0" smtClean="0"/>
              <a:t>Consigne = être capable de dire et d’écrire ces trois citations, sans oubli et sans erreur d’orthographe.</a:t>
            </a:r>
          </a:p>
          <a:p>
            <a:pPr marL="109728" indent="0">
              <a:buNone/>
            </a:pPr>
            <a:endParaRPr lang="fr-FR" sz="1200" b="1" dirty="0" smtClean="0"/>
          </a:p>
          <a:p>
            <a:r>
              <a:rPr lang="fr-FR" sz="2400" dirty="0" smtClean="0"/>
              <a:t>« La parole est le vêtement de la pensée, et l’expression en est l’armure » (Antoine de Rivarol)</a:t>
            </a:r>
          </a:p>
          <a:p>
            <a:r>
              <a:rPr lang="fr-FR" sz="2400" dirty="0" smtClean="0"/>
              <a:t>« Le véritable usage de la parole est de servir la vérité » (Marquise de Lambert)</a:t>
            </a:r>
          </a:p>
          <a:p>
            <a:r>
              <a:rPr lang="fr-FR" sz="2400" dirty="0" smtClean="0"/>
              <a:t>« Une parole donnée est un lien plus fort que ne seraient des chaînes » (Jean-François Marmontel)</a:t>
            </a:r>
          </a:p>
          <a:p>
            <a:endParaRPr lang="fr-FR" sz="2400" dirty="0"/>
          </a:p>
          <a:p>
            <a:pPr marL="109728" indent="0" algn="ctr">
              <a:buNone/>
            </a:pPr>
            <a:r>
              <a:rPr lang="fr-FR" sz="2400" dirty="0" smtClean="0">
                <a:solidFill>
                  <a:srgbClr val="FF0000"/>
                </a:solidFill>
              </a:rPr>
              <a:t>Difficulté = associer l’auteur et la citation</a:t>
            </a:r>
          </a:p>
        </p:txBody>
      </p:sp>
      <p:sp>
        <p:nvSpPr>
          <p:cNvPr id="3" name="Titre 2"/>
          <p:cNvSpPr>
            <a:spLocks noGrp="1"/>
          </p:cNvSpPr>
          <p:nvPr>
            <p:ph type="title"/>
          </p:nvPr>
        </p:nvSpPr>
        <p:spPr/>
        <p:txBody>
          <a:bodyPr>
            <a:normAutofit fontScale="90000"/>
          </a:bodyPr>
          <a:lstStyle/>
          <a:p>
            <a:pPr algn="r"/>
            <a:r>
              <a:rPr lang="fr-FR" u="sng" dirty="0" smtClean="0"/>
              <a:t>Exemples pour apprendre les trois citations</a:t>
            </a:r>
            <a:endParaRPr lang="fr-FR" u="sng" dirty="0"/>
          </a:p>
        </p:txBody>
      </p:sp>
      <p:sp>
        <p:nvSpPr>
          <p:cNvPr id="4" name="Espace réservé du pied de page 3"/>
          <p:cNvSpPr>
            <a:spLocks noGrp="1"/>
          </p:cNvSpPr>
          <p:nvPr>
            <p:ph type="ftr" sz="quarter" idx="11"/>
          </p:nvPr>
        </p:nvSpPr>
        <p:spPr>
          <a:xfrm>
            <a:off x="0" y="6398835"/>
            <a:ext cx="9144000" cy="486549"/>
          </a:xfrm>
          <a:solidFill>
            <a:schemeClr val="bg1"/>
          </a:solidFill>
        </p:spPr>
        <p:txBody>
          <a:bodyPr/>
          <a:lstStyle/>
          <a:p>
            <a:r>
              <a:rPr lang="fr-FR" sz="2000" dirty="0" smtClean="0">
                <a:ln w="18415" cmpd="sng">
                  <a:noFill/>
                  <a:prstDash val="solid"/>
                </a:ln>
                <a:effectLst>
                  <a:outerShdw blurRad="63500" dir="3600000" algn="tl" rotWithShape="0">
                    <a:srgbClr val="000000">
                      <a:alpha val="70000"/>
                    </a:srgbClr>
                  </a:outerShdw>
                </a:effectLst>
              </a:rPr>
              <a:t>G. Bousquet – Institution </a:t>
            </a:r>
            <a:r>
              <a:rPr lang="fr-FR" sz="2000" dirty="0" err="1" smtClean="0">
                <a:ln w="18415" cmpd="sng">
                  <a:noFill/>
                  <a:prstDash val="solid"/>
                </a:ln>
                <a:effectLst>
                  <a:outerShdw blurRad="63500" dir="3600000" algn="tl" rotWithShape="0">
                    <a:srgbClr val="000000">
                      <a:alpha val="70000"/>
                    </a:srgbClr>
                  </a:outerShdw>
                </a:effectLst>
              </a:rPr>
              <a:t>Champagnat</a:t>
            </a:r>
            <a:r>
              <a:rPr lang="fr-FR" sz="2000" dirty="0" smtClean="0">
                <a:ln w="18415" cmpd="sng">
                  <a:noFill/>
                  <a:prstDash val="solid"/>
                </a:ln>
                <a:effectLst>
                  <a:outerShdw blurRad="63500" dir="3600000" algn="tl" rotWithShape="0">
                    <a:srgbClr val="000000">
                      <a:alpha val="70000"/>
                    </a:srgbClr>
                  </a:outerShdw>
                </a:effectLst>
              </a:rPr>
              <a:t> - 29 </a:t>
            </a:r>
            <a:r>
              <a:rPr lang="fr-FR" sz="2000" smtClean="0">
                <a:ln w="18415" cmpd="sng">
                  <a:noFill/>
                  <a:prstDash val="solid"/>
                </a:ln>
                <a:effectLst>
                  <a:outerShdw blurRad="63500" dir="3600000" algn="tl" rotWithShape="0">
                    <a:srgbClr val="000000">
                      <a:alpha val="70000"/>
                    </a:srgbClr>
                  </a:outerShdw>
                </a:effectLst>
              </a:rPr>
              <a:t>septembre 2016</a:t>
            </a:r>
            <a:endParaRPr lang="fr-FR" sz="2000" dirty="0">
              <a:ln w="18415" cmpd="sng">
                <a:no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0024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us-titre 2"/>
          <p:cNvSpPr>
            <a:spLocks noGrp="1"/>
          </p:cNvSpPr>
          <p:nvPr>
            <p:ph type="title"/>
          </p:nvPr>
        </p:nvSpPr>
        <p:spPr>
          <a:xfrm>
            <a:off x="3445024" y="404664"/>
            <a:ext cx="5698976" cy="782960"/>
          </a:xfrm>
        </p:spPr>
        <p:txBody>
          <a:bodyPr>
            <a:noAutofit/>
          </a:bodyPr>
          <a:lstStyle/>
          <a:p>
            <a:pPr algn="r"/>
            <a:r>
              <a:rPr lang="fr-FR" sz="4800" b="1" u="sng" dirty="0" smtClean="0"/>
              <a:t>Sources</a:t>
            </a:r>
          </a:p>
        </p:txBody>
      </p:sp>
      <p:sp>
        <p:nvSpPr>
          <p:cNvPr id="10" name="ZoneTexte 9"/>
          <p:cNvSpPr txBox="1"/>
          <p:nvPr/>
        </p:nvSpPr>
        <p:spPr>
          <a:xfrm>
            <a:off x="506016" y="1362437"/>
            <a:ext cx="4426024" cy="1384995"/>
          </a:xfrm>
          <a:prstGeom prst="rect">
            <a:avLst/>
          </a:prstGeom>
          <a:noFill/>
        </p:spPr>
        <p:txBody>
          <a:bodyPr wrap="square" rtlCol="0">
            <a:spAutoFit/>
          </a:bodyPr>
          <a:lstStyle/>
          <a:p>
            <a:pPr>
              <a:buFontTx/>
              <a:buChar char="-"/>
            </a:pPr>
            <a:r>
              <a:rPr lang="fr-FR" sz="2800" dirty="0" smtClean="0"/>
              <a:t> </a:t>
            </a:r>
            <a:r>
              <a:rPr lang="fr-FR" sz="2800" b="1" dirty="0" smtClean="0"/>
              <a:t>La </a:t>
            </a:r>
            <a:r>
              <a:rPr lang="fr-FR" sz="2800" b="1" dirty="0" err="1" smtClean="0"/>
              <a:t>Logopédagogie</a:t>
            </a:r>
            <a:r>
              <a:rPr lang="fr-FR" sz="2800" b="1" dirty="0"/>
              <a:t> </a:t>
            </a:r>
            <a:r>
              <a:rPr lang="fr-FR" sz="2800" b="1" dirty="0" smtClean="0"/>
              <a:t>: </a:t>
            </a:r>
            <a:r>
              <a:rPr lang="fr-FR" sz="2800" dirty="0" smtClean="0"/>
              <a:t>d’après les recherches d’Elisabeth Nuyts-</a:t>
            </a:r>
            <a:r>
              <a:rPr lang="fr-FR" sz="2800" dirty="0" err="1" smtClean="0"/>
              <a:t>Vaillé</a:t>
            </a:r>
            <a:endParaRPr lang="fr-FR" sz="2800" dirty="0" smtClean="0"/>
          </a:p>
        </p:txBody>
      </p:sp>
      <p:pic>
        <p:nvPicPr>
          <p:cNvPr id="6" name="Picture 4" descr="http://www.chire.fr/I-Grande-6525-l-ecole-des-illusionnistes.ne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48064" y="1378425"/>
            <a:ext cx="1340841" cy="1980000"/>
          </a:xfrm>
          <a:prstGeom prst="rect">
            <a:avLst/>
          </a:prstGeom>
          <a:noFill/>
        </p:spPr>
      </p:pic>
      <p:sp>
        <p:nvSpPr>
          <p:cNvPr id="11" name="ZoneTexte 10"/>
          <p:cNvSpPr txBox="1"/>
          <p:nvPr/>
        </p:nvSpPr>
        <p:spPr>
          <a:xfrm>
            <a:off x="484495" y="3168979"/>
            <a:ext cx="3871481" cy="2677656"/>
          </a:xfrm>
          <a:prstGeom prst="rect">
            <a:avLst/>
          </a:prstGeom>
          <a:noFill/>
        </p:spPr>
        <p:txBody>
          <a:bodyPr wrap="square" rtlCol="0">
            <a:spAutoFit/>
          </a:bodyPr>
          <a:lstStyle/>
          <a:p>
            <a:pPr>
              <a:buFontTx/>
              <a:buChar char="-"/>
            </a:pPr>
            <a:r>
              <a:rPr lang="fr-FR" sz="2800" dirty="0" smtClean="0"/>
              <a:t> </a:t>
            </a:r>
            <a:r>
              <a:rPr lang="fr-FR" sz="2800" b="1" dirty="0" smtClean="0"/>
              <a:t>Les neurosciences éducatives: </a:t>
            </a:r>
          </a:p>
          <a:p>
            <a:r>
              <a:rPr lang="fr-FR" sz="2800" dirty="0" smtClean="0"/>
              <a:t>Stanislas Dehaene, Dr Wettstein-Badour, Stéphanie Crescent, Céline Alvarez, </a:t>
            </a:r>
            <a:r>
              <a:rPr lang="is-IS" sz="2800" dirty="0" smtClean="0"/>
              <a:t>…</a:t>
            </a:r>
            <a:endParaRPr lang="fr-FR" sz="2800" dirty="0" smtClean="0"/>
          </a:p>
        </p:txBody>
      </p:sp>
      <p:pic>
        <p:nvPicPr>
          <p:cNvPr id="12" name="Picture 6" descr="http://www.livresenfamille.fr/media/zoom/9780000000011_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48264" y="1378425"/>
            <a:ext cx="1441516" cy="2160000"/>
          </a:xfrm>
          <a:prstGeom prst="rect">
            <a:avLst/>
          </a:prstGeom>
          <a:noFill/>
        </p:spPr>
      </p:pic>
      <p:pic>
        <p:nvPicPr>
          <p:cNvPr id="13" name="Picture 4" descr="Afficher l'image d'origin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985074" y="4149080"/>
            <a:ext cx="1525499"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Afficher l'image d'origin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48264" y="4248979"/>
            <a:ext cx="1419272" cy="2160000"/>
          </a:xfrm>
          <a:prstGeom prst="rect">
            <a:avLst/>
          </a:prstGeom>
          <a:noFill/>
          <a:extLst>
            <a:ext uri="{909E8E84-426E-40DD-AFC4-6F175D3DCCD1}">
              <a14:hiddenFill xmlns:a14="http://schemas.microsoft.com/office/drawing/2010/main">
                <a:solidFill>
                  <a:srgbClr val="FFFFFF"/>
                </a:solidFill>
              </a14:hiddenFill>
            </a:ext>
          </a:extLst>
        </p:spPr>
      </p:pic>
      <p:sp>
        <p:nvSpPr>
          <p:cNvPr id="15" name="Espace réservé du pied de page 3"/>
          <p:cNvSpPr>
            <a:spLocks noGrp="1"/>
          </p:cNvSpPr>
          <p:nvPr>
            <p:ph type="ftr" sz="quarter" idx="11"/>
          </p:nvPr>
        </p:nvSpPr>
        <p:spPr>
          <a:xfrm>
            <a:off x="0" y="6398835"/>
            <a:ext cx="9144000" cy="486549"/>
          </a:xfrm>
          <a:solidFill>
            <a:schemeClr val="bg1"/>
          </a:solidFill>
        </p:spPr>
        <p:txBody>
          <a:bodyPr/>
          <a:lstStyle/>
          <a:p>
            <a:r>
              <a:rPr lang="fr-FR" sz="2000" dirty="0" smtClean="0">
                <a:ln w="18415" cmpd="sng">
                  <a:noFill/>
                  <a:prstDash val="solid"/>
                </a:ln>
                <a:effectLst>
                  <a:outerShdw blurRad="63500" dir="3600000" algn="tl" rotWithShape="0">
                    <a:srgbClr val="000000">
                      <a:alpha val="70000"/>
                    </a:srgbClr>
                  </a:outerShdw>
                </a:effectLst>
              </a:rPr>
              <a:t>G. Bousquet – Institution </a:t>
            </a:r>
            <a:r>
              <a:rPr lang="fr-FR" sz="2000" dirty="0" err="1" smtClean="0">
                <a:ln w="18415" cmpd="sng">
                  <a:noFill/>
                  <a:prstDash val="solid"/>
                </a:ln>
                <a:effectLst>
                  <a:outerShdw blurRad="63500" dir="3600000" algn="tl" rotWithShape="0">
                    <a:srgbClr val="000000">
                      <a:alpha val="70000"/>
                    </a:srgbClr>
                  </a:outerShdw>
                </a:effectLst>
              </a:rPr>
              <a:t>Champagnat</a:t>
            </a:r>
            <a:r>
              <a:rPr lang="fr-FR" sz="2000" dirty="0" smtClean="0">
                <a:ln w="18415" cmpd="sng">
                  <a:noFill/>
                  <a:prstDash val="solid"/>
                </a:ln>
                <a:effectLst>
                  <a:outerShdw blurRad="63500" dir="3600000" algn="tl" rotWithShape="0">
                    <a:srgbClr val="000000">
                      <a:alpha val="70000"/>
                    </a:srgbClr>
                  </a:outerShdw>
                </a:effectLst>
              </a:rPr>
              <a:t> - 29 septembre 2016</a:t>
            </a:r>
            <a:endParaRPr lang="fr-FR" sz="2000" dirty="0">
              <a:ln w="18415" cmpd="sng">
                <a:noFill/>
                <a:prstDash val="solid"/>
              </a:ln>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 calcmode="lin" valueType="num">
                                      <p:cBhvr additive="base">
                                        <p:cTn id="2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a:graphicFrameLocks noChangeAspect="1"/>
          </p:cNvGraphicFramePr>
          <p:nvPr>
            <p:extLst>
              <p:ext uri="{D42A27DB-BD31-4B8C-83A1-F6EECF244321}">
                <p14:modId xmlns:p14="http://schemas.microsoft.com/office/powerpoint/2010/main" val="2005945984"/>
              </p:ext>
            </p:extLst>
          </p:nvPr>
        </p:nvGraphicFramePr>
        <p:xfrm>
          <a:off x="323535" y="116632"/>
          <a:ext cx="7908922" cy="6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pied de page 3"/>
          <p:cNvSpPr>
            <a:spLocks noGrp="1"/>
          </p:cNvSpPr>
          <p:nvPr>
            <p:ph type="ftr" sz="quarter" idx="11"/>
          </p:nvPr>
        </p:nvSpPr>
        <p:spPr>
          <a:xfrm>
            <a:off x="0" y="6398835"/>
            <a:ext cx="9144000" cy="486549"/>
          </a:xfrm>
          <a:solidFill>
            <a:schemeClr val="bg1"/>
          </a:solidFill>
        </p:spPr>
        <p:txBody>
          <a:bodyPr/>
          <a:lstStyle/>
          <a:p>
            <a:r>
              <a:rPr lang="fr-FR" sz="2000" dirty="0" smtClean="0">
                <a:ln w="18415" cmpd="sng">
                  <a:noFill/>
                  <a:prstDash val="solid"/>
                </a:ln>
                <a:effectLst>
                  <a:outerShdw blurRad="63500" dir="3600000" algn="tl" rotWithShape="0">
                    <a:srgbClr val="000000">
                      <a:alpha val="70000"/>
                    </a:srgbClr>
                  </a:outerShdw>
                </a:effectLst>
              </a:rPr>
              <a:t>G. Bousquet – Institution </a:t>
            </a:r>
            <a:r>
              <a:rPr lang="fr-FR" sz="2000" dirty="0" err="1" smtClean="0">
                <a:ln w="18415" cmpd="sng">
                  <a:noFill/>
                  <a:prstDash val="solid"/>
                </a:ln>
                <a:effectLst>
                  <a:outerShdw blurRad="63500" dir="3600000" algn="tl" rotWithShape="0">
                    <a:srgbClr val="000000">
                      <a:alpha val="70000"/>
                    </a:srgbClr>
                  </a:outerShdw>
                </a:effectLst>
              </a:rPr>
              <a:t>Champagnat</a:t>
            </a:r>
            <a:r>
              <a:rPr lang="fr-FR" sz="2000" dirty="0" smtClean="0">
                <a:ln w="18415" cmpd="sng">
                  <a:noFill/>
                  <a:prstDash val="solid"/>
                </a:ln>
                <a:effectLst>
                  <a:outerShdw blurRad="63500" dir="3600000" algn="tl" rotWithShape="0">
                    <a:srgbClr val="000000">
                      <a:alpha val="70000"/>
                    </a:srgbClr>
                  </a:outerShdw>
                </a:effectLst>
              </a:rPr>
              <a:t> - 29 </a:t>
            </a:r>
            <a:r>
              <a:rPr lang="fr-FR" sz="2000" smtClean="0">
                <a:ln w="18415" cmpd="sng">
                  <a:noFill/>
                  <a:prstDash val="solid"/>
                </a:ln>
                <a:effectLst>
                  <a:outerShdw blurRad="63500" dir="3600000" algn="tl" rotWithShape="0">
                    <a:srgbClr val="000000">
                      <a:alpha val="70000"/>
                    </a:srgbClr>
                  </a:outerShdw>
                </a:effectLst>
              </a:rPr>
              <a:t>septembre 2016</a:t>
            </a:r>
            <a:endParaRPr lang="fr-FR" sz="2000" dirty="0">
              <a:ln w="18415" cmpd="sng">
                <a:no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478455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a:spLocks noGrp="1"/>
          </p:cNvSpPr>
          <p:nvPr>
            <p:ph type="title"/>
          </p:nvPr>
        </p:nvSpPr>
        <p:spPr>
          <a:xfrm>
            <a:off x="395536" y="274638"/>
            <a:ext cx="8748464" cy="1143000"/>
          </a:xfrm>
        </p:spPr>
        <p:txBody>
          <a:bodyPr>
            <a:noAutofit/>
          </a:bodyPr>
          <a:lstStyle/>
          <a:p>
            <a:pPr algn="r"/>
            <a:r>
              <a:rPr lang="fr-FR" sz="3600" u="sng" dirty="0" smtClean="0">
                <a:solidFill>
                  <a:schemeClr val="bg2">
                    <a:lumMod val="25000"/>
                  </a:schemeClr>
                </a:solidFill>
              </a:rPr>
              <a:t>Mémoriser le vocabulaire d’une langue étrangère</a:t>
            </a:r>
            <a:endParaRPr lang="fr-FR" sz="3600" u="sng" dirty="0">
              <a:solidFill>
                <a:schemeClr val="bg2">
                  <a:lumMod val="25000"/>
                </a:schemeClr>
              </a:solidFill>
            </a:endParaRPr>
          </a:p>
        </p:txBody>
      </p:sp>
      <p:grpSp>
        <p:nvGrpSpPr>
          <p:cNvPr id="6" name="Groupe 5"/>
          <p:cNvGrpSpPr/>
          <p:nvPr/>
        </p:nvGrpSpPr>
        <p:grpSpPr>
          <a:xfrm>
            <a:off x="0" y="1268760"/>
            <a:ext cx="9144000" cy="1098704"/>
            <a:chOff x="0" y="1268760"/>
            <a:chExt cx="9144000" cy="1098704"/>
          </a:xfrm>
        </p:grpSpPr>
        <p:sp>
          <p:nvSpPr>
            <p:cNvPr id="5" name="ZoneTexte 4"/>
            <p:cNvSpPr txBox="1"/>
            <p:nvPr/>
          </p:nvSpPr>
          <p:spPr>
            <a:xfrm>
              <a:off x="467544" y="1628800"/>
              <a:ext cx="8676456" cy="738664"/>
            </a:xfrm>
            <a:prstGeom prst="rect">
              <a:avLst/>
            </a:prstGeom>
            <a:noFill/>
          </p:spPr>
          <p:txBody>
            <a:bodyPr wrap="square" rtlCol="0">
              <a:spAutoFit/>
            </a:bodyPr>
            <a:lstStyle/>
            <a:p>
              <a:pPr algn="ctr"/>
              <a:r>
                <a:rPr lang="fr-FR" sz="2100" dirty="0" smtClean="0"/>
                <a:t>Le cerveau est capable d’intégrer consciemment 7 éléments nouveaux à la fois (+/- deux)</a:t>
              </a:r>
              <a:endParaRPr lang="fr-FR" sz="2100" dirty="0"/>
            </a:p>
          </p:txBody>
        </p:sp>
        <p:pic>
          <p:nvPicPr>
            <p:cNvPr id="2050" name="Picture 2" descr="Afficher l'image d'origin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268760"/>
              <a:ext cx="781313" cy="1080000"/>
            </a:xfrm>
            <a:prstGeom prst="rect">
              <a:avLst/>
            </a:prstGeom>
            <a:noFill/>
          </p:spPr>
        </p:pic>
      </p:grpSp>
      <p:pic>
        <p:nvPicPr>
          <p:cNvPr id="3076" name="Picture 4" descr="Icone_Dialog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92250" y="4365344"/>
            <a:ext cx="3272238" cy="2160000"/>
          </a:xfrm>
          <a:prstGeom prst="rect">
            <a:avLst/>
          </a:prstGeom>
          <a:noFill/>
        </p:spPr>
      </p:pic>
      <p:sp>
        <p:nvSpPr>
          <p:cNvPr id="2" name="Espace réservé du contenu 1"/>
          <p:cNvSpPr>
            <a:spLocks noGrp="1"/>
          </p:cNvSpPr>
          <p:nvPr>
            <p:ph idx="1"/>
          </p:nvPr>
        </p:nvSpPr>
        <p:spPr>
          <a:xfrm>
            <a:off x="0" y="3068960"/>
            <a:ext cx="6300192" cy="2952328"/>
          </a:xfrm>
        </p:spPr>
        <p:txBody>
          <a:bodyPr>
            <a:normAutofit fontScale="92500" lnSpcReduction="20000"/>
          </a:bodyPr>
          <a:lstStyle/>
          <a:p>
            <a:pPr lvl="1"/>
            <a:endParaRPr lang="fr-FR" sz="600" dirty="0" smtClean="0"/>
          </a:p>
          <a:p>
            <a:pPr marL="850392" lvl="1" indent="-457200">
              <a:buFont typeface="+mj-lt"/>
              <a:buAutoNum type="arabicPeriod"/>
            </a:pPr>
            <a:r>
              <a:rPr lang="fr-FR" b="1" dirty="0" smtClean="0"/>
              <a:t>A l’oral</a:t>
            </a:r>
          </a:p>
          <a:p>
            <a:pPr lvl="2"/>
            <a:r>
              <a:rPr lang="fr-FR" dirty="0" smtClean="0"/>
              <a:t>Intégrer dans un contexte personnel</a:t>
            </a:r>
          </a:p>
          <a:p>
            <a:pPr lvl="2"/>
            <a:r>
              <a:rPr lang="fr-FR" dirty="0" smtClean="0"/>
              <a:t>Epeler l’orthographe</a:t>
            </a:r>
          </a:p>
          <a:p>
            <a:pPr lvl="2">
              <a:buNone/>
            </a:pPr>
            <a:endParaRPr lang="fr-FR" dirty="0" smtClean="0"/>
          </a:p>
          <a:p>
            <a:pPr marL="850392" lvl="1" indent="-457200">
              <a:buFont typeface="+mj-lt"/>
              <a:buAutoNum type="arabicPeriod"/>
            </a:pPr>
            <a:r>
              <a:rPr lang="fr-FR" b="1" dirty="0" smtClean="0"/>
              <a:t>Ecrire en parlant </a:t>
            </a:r>
            <a:r>
              <a:rPr lang="fr-FR" dirty="0" smtClean="0"/>
              <a:t>: épeler d’abord puis syllaber</a:t>
            </a:r>
          </a:p>
          <a:p>
            <a:pPr marL="850392" lvl="1" indent="-457200">
              <a:buFont typeface="+mj-lt"/>
              <a:buAutoNum type="arabicPeriod"/>
            </a:pPr>
            <a:endParaRPr lang="fr-FR" b="1" dirty="0" smtClean="0"/>
          </a:p>
          <a:p>
            <a:pPr marL="850392" lvl="1" indent="-457200">
              <a:buFont typeface="+mj-lt"/>
              <a:buAutoNum type="arabicPeriod"/>
            </a:pPr>
            <a:r>
              <a:rPr lang="fr-FR" b="1" dirty="0" smtClean="0"/>
              <a:t>Jouer avec les mots </a:t>
            </a:r>
            <a:r>
              <a:rPr lang="fr-FR" dirty="0" smtClean="0"/>
              <a:t>(dialogues, cartes, etc.)</a:t>
            </a:r>
          </a:p>
          <a:p>
            <a:pPr>
              <a:buNone/>
            </a:pPr>
            <a:endParaRPr lang="fr-FR" dirty="0" smtClean="0"/>
          </a:p>
          <a:p>
            <a:pPr>
              <a:buNone/>
            </a:pPr>
            <a:endParaRPr lang="fr-FR" dirty="0" smtClean="0"/>
          </a:p>
          <a:p>
            <a:endParaRPr lang="fr-FR" dirty="0" smtClean="0"/>
          </a:p>
          <a:p>
            <a:endParaRPr lang="fr-FR" dirty="0"/>
          </a:p>
        </p:txBody>
      </p:sp>
      <p:sp>
        <p:nvSpPr>
          <p:cNvPr id="9" name="Rectangle 8"/>
          <p:cNvSpPr/>
          <p:nvPr/>
        </p:nvSpPr>
        <p:spPr>
          <a:xfrm>
            <a:off x="251520" y="2636912"/>
            <a:ext cx="7488832" cy="461665"/>
          </a:xfrm>
          <a:prstGeom prst="rect">
            <a:avLst/>
          </a:prstGeom>
        </p:spPr>
        <p:txBody>
          <a:bodyPr wrap="square">
            <a:spAutoFit/>
          </a:bodyPr>
          <a:lstStyle/>
          <a:p>
            <a:pPr algn="just"/>
            <a:r>
              <a:rPr lang="fr-FR" sz="2400" b="1" u="sng" dirty="0" smtClean="0"/>
              <a:t>Etapes pour mémoriser le sens et l’orthographe</a:t>
            </a:r>
          </a:p>
        </p:txBody>
      </p:sp>
      <p:sp>
        <p:nvSpPr>
          <p:cNvPr id="10" name="Espace réservé du pied de page 3"/>
          <p:cNvSpPr>
            <a:spLocks noGrp="1"/>
          </p:cNvSpPr>
          <p:nvPr>
            <p:ph type="ftr" sz="quarter" idx="11"/>
          </p:nvPr>
        </p:nvSpPr>
        <p:spPr>
          <a:xfrm>
            <a:off x="0" y="6398835"/>
            <a:ext cx="9144000" cy="486549"/>
          </a:xfrm>
          <a:solidFill>
            <a:schemeClr val="bg1"/>
          </a:solidFill>
        </p:spPr>
        <p:txBody>
          <a:bodyPr/>
          <a:lstStyle/>
          <a:p>
            <a:r>
              <a:rPr lang="fr-FR" sz="2000" dirty="0" smtClean="0">
                <a:ln w="18415" cmpd="sng">
                  <a:noFill/>
                  <a:prstDash val="solid"/>
                </a:ln>
                <a:effectLst>
                  <a:outerShdw blurRad="63500" dir="3600000" algn="tl" rotWithShape="0">
                    <a:srgbClr val="000000">
                      <a:alpha val="70000"/>
                    </a:srgbClr>
                  </a:outerShdw>
                </a:effectLst>
              </a:rPr>
              <a:t>G. Bousquet – Institution </a:t>
            </a:r>
            <a:r>
              <a:rPr lang="fr-FR" sz="2000" dirty="0" err="1" smtClean="0">
                <a:ln w="18415" cmpd="sng">
                  <a:noFill/>
                  <a:prstDash val="solid"/>
                </a:ln>
                <a:effectLst>
                  <a:outerShdw blurRad="63500" dir="3600000" algn="tl" rotWithShape="0">
                    <a:srgbClr val="000000">
                      <a:alpha val="70000"/>
                    </a:srgbClr>
                  </a:outerShdw>
                </a:effectLst>
              </a:rPr>
              <a:t>Champagnat</a:t>
            </a:r>
            <a:r>
              <a:rPr lang="fr-FR" sz="2000" dirty="0" smtClean="0">
                <a:ln w="18415" cmpd="sng">
                  <a:noFill/>
                  <a:prstDash val="solid"/>
                </a:ln>
                <a:effectLst>
                  <a:outerShdw blurRad="63500" dir="3600000" algn="tl" rotWithShape="0">
                    <a:srgbClr val="000000">
                      <a:alpha val="70000"/>
                    </a:srgbClr>
                  </a:outerShdw>
                </a:effectLst>
              </a:rPr>
              <a:t> - 29 </a:t>
            </a:r>
            <a:r>
              <a:rPr lang="fr-FR" sz="2000" smtClean="0">
                <a:ln w="18415" cmpd="sng">
                  <a:noFill/>
                  <a:prstDash val="solid"/>
                </a:ln>
                <a:effectLst>
                  <a:outerShdw blurRad="63500" dir="3600000" algn="tl" rotWithShape="0">
                    <a:srgbClr val="000000">
                      <a:alpha val="70000"/>
                    </a:srgbClr>
                  </a:outerShdw>
                </a:effectLst>
              </a:rPr>
              <a:t>septembre 2016</a:t>
            </a:r>
            <a:endParaRPr lang="fr-FR" sz="2000" dirty="0">
              <a:ln w="18415" cmpd="sng">
                <a:noFill/>
                <a:prstDash val="solid"/>
              </a:ln>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7427168" cy="4525963"/>
          </a:xfrm>
        </p:spPr>
        <p:txBody>
          <a:bodyPr>
            <a:normAutofit lnSpcReduction="10000"/>
          </a:bodyPr>
          <a:lstStyle/>
          <a:p>
            <a:r>
              <a:rPr lang="fr-FR" u="sng" dirty="0" smtClean="0"/>
              <a:t>Conseils pour les « petits lecteurs »</a:t>
            </a:r>
          </a:p>
          <a:p>
            <a:pPr lvl="1"/>
            <a:r>
              <a:rPr lang="fr-FR" dirty="0" smtClean="0"/>
              <a:t>Pas le soir</a:t>
            </a:r>
          </a:p>
          <a:p>
            <a:pPr lvl="1"/>
            <a:r>
              <a:rPr lang="fr-FR" dirty="0" smtClean="0"/>
              <a:t>Pauses régulières</a:t>
            </a:r>
          </a:p>
          <a:p>
            <a:pPr lvl="1"/>
            <a:r>
              <a:rPr lang="fr-FR" dirty="0" smtClean="0"/>
              <a:t>Reformulation dans le détail de ce qui a été lu </a:t>
            </a:r>
          </a:p>
          <a:p>
            <a:pPr lvl="2"/>
            <a:r>
              <a:rPr lang="fr-FR" dirty="0" smtClean="0"/>
              <a:t>à une tierce personne (auditifs)</a:t>
            </a:r>
          </a:p>
          <a:p>
            <a:pPr lvl="2"/>
            <a:r>
              <a:rPr lang="fr-FR" dirty="0" smtClean="0"/>
              <a:t>à l’écrit (kinesthésiques)</a:t>
            </a:r>
          </a:p>
          <a:p>
            <a:pPr lvl="1"/>
            <a:endParaRPr lang="fr-FR" dirty="0" smtClean="0"/>
          </a:p>
          <a:p>
            <a:r>
              <a:rPr lang="fr-FR" u="sng" dirty="0" smtClean="0"/>
              <a:t>Conseils pour les « gros lecteurs »</a:t>
            </a:r>
          </a:p>
          <a:p>
            <a:pPr lvl="1"/>
            <a:r>
              <a:rPr lang="fr-FR" dirty="0" smtClean="0"/>
              <a:t>A chaque fin de chapitre (ou partie), écrire les étapes essentielles.</a:t>
            </a:r>
          </a:p>
          <a:p>
            <a:pPr lvl="1"/>
            <a:r>
              <a:rPr lang="fr-FR" dirty="0" smtClean="0"/>
              <a:t>Varier les genres littéraires (SF : pauvreté lexicale)</a:t>
            </a:r>
          </a:p>
          <a:p>
            <a:pPr lvl="1"/>
            <a:endParaRPr lang="fr-FR" dirty="0"/>
          </a:p>
        </p:txBody>
      </p:sp>
      <p:sp>
        <p:nvSpPr>
          <p:cNvPr id="4" name="Titre 2"/>
          <p:cNvSpPr>
            <a:spLocks noGrp="1"/>
          </p:cNvSpPr>
          <p:nvPr>
            <p:ph type="title"/>
          </p:nvPr>
        </p:nvSpPr>
        <p:spPr>
          <a:xfrm>
            <a:off x="395536" y="274638"/>
            <a:ext cx="8748464" cy="994122"/>
          </a:xfrm>
        </p:spPr>
        <p:txBody>
          <a:bodyPr>
            <a:noAutofit/>
          </a:bodyPr>
          <a:lstStyle/>
          <a:p>
            <a:pPr algn="r"/>
            <a:r>
              <a:rPr lang="fr-FR" sz="3600" u="sng" dirty="0" smtClean="0">
                <a:solidFill>
                  <a:schemeClr val="bg2">
                    <a:lumMod val="25000"/>
                  </a:schemeClr>
                </a:solidFill>
              </a:rPr>
              <a:t>Lire des œuvres littéraires</a:t>
            </a:r>
            <a:endParaRPr lang="fr-FR" sz="3600" u="sng" dirty="0">
              <a:solidFill>
                <a:schemeClr val="bg2">
                  <a:lumMod val="25000"/>
                </a:schemeClr>
              </a:solidFill>
            </a:endParaRPr>
          </a:p>
        </p:txBody>
      </p:sp>
      <p:pic>
        <p:nvPicPr>
          <p:cNvPr id="2050" name="Picture 2" descr="Afficher l'image d'origine"/>
          <p:cNvPicPr>
            <a:picLocks noChangeAspect="1" noChangeArrowheads="1"/>
          </p:cNvPicPr>
          <p:nvPr/>
        </p:nvPicPr>
        <p:blipFill>
          <a:blip r:embed="rId2" cstate="print"/>
          <a:srcRect/>
          <a:stretch>
            <a:fillRect/>
          </a:stretch>
        </p:blipFill>
        <p:spPr bwMode="auto">
          <a:xfrm>
            <a:off x="7287680" y="3012230"/>
            <a:ext cx="1846154" cy="3600000"/>
          </a:xfrm>
          <a:prstGeom prst="rect">
            <a:avLst/>
          </a:prstGeom>
          <a:noFill/>
        </p:spPr>
      </p:pic>
      <p:sp>
        <p:nvSpPr>
          <p:cNvPr id="5" name="Espace réservé du pied de page 3"/>
          <p:cNvSpPr>
            <a:spLocks noGrp="1"/>
          </p:cNvSpPr>
          <p:nvPr>
            <p:ph type="ftr" sz="quarter" idx="11"/>
          </p:nvPr>
        </p:nvSpPr>
        <p:spPr>
          <a:xfrm>
            <a:off x="0" y="6398835"/>
            <a:ext cx="9144000" cy="486549"/>
          </a:xfrm>
          <a:solidFill>
            <a:schemeClr val="bg1"/>
          </a:solidFill>
        </p:spPr>
        <p:txBody>
          <a:bodyPr/>
          <a:lstStyle/>
          <a:p>
            <a:r>
              <a:rPr lang="fr-FR" sz="2000" dirty="0" smtClean="0">
                <a:ln w="18415" cmpd="sng">
                  <a:noFill/>
                  <a:prstDash val="solid"/>
                </a:ln>
                <a:effectLst>
                  <a:outerShdw blurRad="63500" dir="3600000" algn="tl" rotWithShape="0">
                    <a:srgbClr val="000000">
                      <a:alpha val="70000"/>
                    </a:srgbClr>
                  </a:outerShdw>
                </a:effectLst>
              </a:rPr>
              <a:t>G. Bousquet – Institution </a:t>
            </a:r>
            <a:r>
              <a:rPr lang="fr-FR" sz="2000" dirty="0" err="1" smtClean="0">
                <a:ln w="18415" cmpd="sng">
                  <a:noFill/>
                  <a:prstDash val="solid"/>
                </a:ln>
                <a:effectLst>
                  <a:outerShdw blurRad="63500" dir="3600000" algn="tl" rotWithShape="0">
                    <a:srgbClr val="000000">
                      <a:alpha val="70000"/>
                    </a:srgbClr>
                  </a:outerShdw>
                </a:effectLst>
              </a:rPr>
              <a:t>Champagnat</a:t>
            </a:r>
            <a:r>
              <a:rPr lang="fr-FR" sz="2000" dirty="0" smtClean="0">
                <a:ln w="18415" cmpd="sng">
                  <a:noFill/>
                  <a:prstDash val="solid"/>
                </a:ln>
                <a:effectLst>
                  <a:outerShdw blurRad="63500" dir="3600000" algn="tl" rotWithShape="0">
                    <a:srgbClr val="000000">
                      <a:alpha val="70000"/>
                    </a:srgbClr>
                  </a:outerShdw>
                </a:effectLst>
              </a:rPr>
              <a:t> - 29 </a:t>
            </a:r>
            <a:r>
              <a:rPr lang="fr-FR" sz="2000" smtClean="0">
                <a:ln w="18415" cmpd="sng">
                  <a:noFill/>
                  <a:prstDash val="solid"/>
                </a:ln>
                <a:effectLst>
                  <a:outerShdw blurRad="63500" dir="3600000" algn="tl" rotWithShape="0">
                    <a:srgbClr val="000000">
                      <a:alpha val="70000"/>
                    </a:srgbClr>
                  </a:outerShdw>
                </a:effectLst>
              </a:rPr>
              <a:t>septembre 2016</a:t>
            </a:r>
            <a:endParaRPr lang="fr-FR" sz="2000" dirty="0">
              <a:ln w="18415" cmpd="sng">
                <a:noFill/>
                <a:prstDash val="solid"/>
              </a:ln>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2" presetClass="entr" presetSubtype="4" fill="hold" nodeType="with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additive="base">
                                        <p:cTn id="33" dur="500" fill="hold"/>
                                        <p:tgtEl>
                                          <p:spTgt spid="2050"/>
                                        </p:tgtEl>
                                        <p:attrNameLst>
                                          <p:attrName>ppt_x</p:attrName>
                                        </p:attrNameLst>
                                      </p:cBhvr>
                                      <p:tavLst>
                                        <p:tav tm="0">
                                          <p:val>
                                            <p:strVal val="#ppt_x"/>
                                          </p:val>
                                        </p:tav>
                                        <p:tav tm="100000">
                                          <p:val>
                                            <p:strVal val="#ppt_x"/>
                                          </p:val>
                                        </p:tav>
                                      </p:tavLst>
                                    </p:anim>
                                    <p:anim calcmode="lin" valueType="num">
                                      <p:cBhvr additive="base">
                                        <p:cTn id="3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p:cNvSpPr txBox="1">
            <a:spLocks/>
          </p:cNvSpPr>
          <p:nvPr/>
        </p:nvSpPr>
        <p:spPr>
          <a:xfrm>
            <a:off x="428596" y="548680"/>
            <a:ext cx="8229600" cy="1008112"/>
          </a:xfrm>
          <a:prstGeom prst="rect">
            <a:avLst/>
          </a:prstGeom>
          <a:ln>
            <a:solidFill>
              <a:schemeClr val="accent3"/>
            </a:solidFill>
          </a:ln>
          <a:effectLst>
            <a:outerShdw blurRad="50800" dist="38100" dir="5400000" algn="t" rotWithShape="0">
              <a:prstClr val="black">
                <a:alpha val="40000"/>
              </a:prstClr>
            </a:outerShdw>
          </a:effectLst>
        </p:spPr>
        <p:txBody>
          <a:bodyPr vert="horz" anchor="b">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5400" b="1" i="0" u="none" strike="noStrike" kern="1200" cap="none" spc="0" normalizeH="0" baseline="0" noProof="0" dirty="0" smtClean="0">
                <a:ln>
                  <a:solidFill>
                    <a:schemeClr val="accent3"/>
                  </a:solidFill>
                </a:ln>
                <a:solidFill>
                  <a:schemeClr val="accent3"/>
                </a:solidFill>
                <a:effectLst>
                  <a:outerShdw blurRad="31750" dist="25400" dir="5400000" algn="tl" rotWithShape="0">
                    <a:srgbClr val="000000">
                      <a:alpha val="25000"/>
                    </a:srgbClr>
                  </a:outerShdw>
                </a:effectLst>
                <a:uLnTx/>
                <a:uFillTx/>
                <a:latin typeface="+mj-lt"/>
                <a:ea typeface="+mj-ea"/>
                <a:cs typeface="+mj-cs"/>
              </a:rPr>
              <a:t>Conclusion</a:t>
            </a:r>
            <a:endParaRPr kumimoji="0" lang="fr-FR" sz="5400" b="1" i="0" u="none" strike="noStrike" kern="1200" cap="none" spc="0" normalizeH="0" baseline="0" noProof="0" dirty="0">
              <a:ln>
                <a:solidFill>
                  <a:schemeClr val="accent3"/>
                </a:solidFill>
              </a:ln>
              <a:solidFill>
                <a:schemeClr val="accent3"/>
              </a:solidFill>
              <a:effectLst>
                <a:outerShdw blurRad="31750" dist="25400" dir="5400000" algn="tl" rotWithShape="0">
                  <a:srgbClr val="000000">
                    <a:alpha val="25000"/>
                  </a:srgbClr>
                </a:outerShdw>
              </a:effectLst>
              <a:uLnTx/>
              <a:uFillTx/>
              <a:latin typeface="+mj-lt"/>
              <a:ea typeface="+mj-ea"/>
              <a:cs typeface="+mj-cs"/>
            </a:endParaRPr>
          </a:p>
        </p:txBody>
      </p:sp>
      <p:sp>
        <p:nvSpPr>
          <p:cNvPr id="6" name="Espace réservé du pied de page 3"/>
          <p:cNvSpPr>
            <a:spLocks noGrp="1"/>
          </p:cNvSpPr>
          <p:nvPr>
            <p:ph type="ftr" sz="quarter" idx="11"/>
          </p:nvPr>
        </p:nvSpPr>
        <p:spPr>
          <a:xfrm>
            <a:off x="180924" y="6362920"/>
            <a:ext cx="8929718" cy="486549"/>
          </a:xfrm>
        </p:spPr>
        <p:txBody>
          <a:bodyPr/>
          <a:lstStyle/>
          <a:p>
            <a:r>
              <a:rPr lang="fr-F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 Bousquet – Institution </a:t>
            </a:r>
            <a:r>
              <a:rPr lang="fr-FR"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Champagnat</a:t>
            </a:r>
            <a:r>
              <a:rPr lang="fr-F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- 29 septembre 2016</a:t>
            </a:r>
            <a:endParaRPr lang="fr-F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ZoneTexte 4"/>
          <p:cNvSpPr txBox="1"/>
          <p:nvPr/>
        </p:nvSpPr>
        <p:spPr>
          <a:xfrm>
            <a:off x="1619672" y="1844824"/>
            <a:ext cx="7380312" cy="830997"/>
          </a:xfrm>
          <a:prstGeom prst="rect">
            <a:avLst/>
          </a:prstGeom>
          <a:noFill/>
        </p:spPr>
        <p:txBody>
          <a:bodyPr wrap="square" rtlCol="0">
            <a:spAutoFit/>
          </a:bodyPr>
          <a:lstStyle/>
          <a:p>
            <a:pPr algn="r"/>
            <a:r>
              <a:rPr lang="fr-FR" sz="2800" b="1" dirty="0" smtClean="0"/>
              <a:t>''Il faut jouer pour devenir sérieux.''</a:t>
            </a:r>
            <a:r>
              <a:rPr lang="fr-FR" sz="2800" b="1" i="1" dirty="0" smtClean="0"/>
              <a:t/>
            </a:r>
            <a:br>
              <a:rPr lang="fr-FR" sz="2800" b="1" i="1" dirty="0" smtClean="0"/>
            </a:br>
            <a:r>
              <a:rPr lang="fr-FR" sz="2000" b="1" i="1" dirty="0" smtClean="0"/>
              <a:t>Aristote</a:t>
            </a:r>
            <a:endParaRPr lang="fr-FR" sz="2800" b="1" dirty="0"/>
          </a:p>
        </p:txBody>
      </p:sp>
      <p:sp>
        <p:nvSpPr>
          <p:cNvPr id="8" name="ZoneTexte 7"/>
          <p:cNvSpPr txBox="1"/>
          <p:nvPr/>
        </p:nvSpPr>
        <p:spPr>
          <a:xfrm>
            <a:off x="0" y="2924944"/>
            <a:ext cx="9144000" cy="1296144"/>
          </a:xfrm>
          <a:prstGeom prst="rect">
            <a:avLst/>
          </a:prstGeom>
          <a:noFill/>
        </p:spPr>
        <p:txBody>
          <a:bodyPr wrap="square" rtlCol="0">
            <a:spAutoFit/>
          </a:bodyPr>
          <a:lstStyle/>
          <a:p>
            <a:r>
              <a:rPr lang="fr-FR" sz="2400" b="1" u="sng" dirty="0" smtClean="0"/>
              <a:t>Evangile de Jean, </a:t>
            </a:r>
            <a:r>
              <a:rPr lang="fr-FR" u="sng" dirty="0" smtClean="0"/>
              <a:t>(chapitre 1 versets 1 à 3)</a:t>
            </a:r>
          </a:p>
          <a:p>
            <a:r>
              <a:rPr lang="fr-FR" dirty="0" smtClean="0"/>
              <a:t>Au commencement était la Parole, et la Parole était avec Dieu, et la Parole était Dieu. Elle était au commencement avec Dieu. Toutes choses ont été faites par elle, et rien de ce qui a été fait n'a été fait sans elle.</a:t>
            </a:r>
            <a:endParaRPr lang="fr-FR" dirty="0"/>
          </a:p>
        </p:txBody>
      </p:sp>
      <p:sp>
        <p:nvSpPr>
          <p:cNvPr id="10" name="Titre 2"/>
          <p:cNvSpPr txBox="1">
            <a:spLocks/>
          </p:cNvSpPr>
          <p:nvPr/>
        </p:nvSpPr>
        <p:spPr>
          <a:xfrm>
            <a:off x="0" y="5445224"/>
            <a:ext cx="9144000" cy="720080"/>
          </a:xfrm>
          <a:prstGeom prst="rect">
            <a:avLst/>
          </a:prstGeom>
          <a:noFill/>
          <a:ln>
            <a:noFill/>
          </a:ln>
          <a:effectLst>
            <a:outerShdw blurRad="50800" dist="38100" dir="5400000" algn="t" rotWithShape="0">
              <a:prstClr val="black">
                <a:alpha val="40000"/>
              </a:prstClr>
            </a:outerShdw>
          </a:effectLst>
        </p:spPr>
        <p:txBody>
          <a:bodyPr vert="horz" anchor="b">
            <a:noAutofit/>
            <a:scene3d>
              <a:camera prst="orthographicFront"/>
              <a:lightRig rig="soft" dir="t"/>
            </a:scene3d>
            <a:sp3d prstMaterial="softEdge"/>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200" dirty="0" smtClean="0">
                <a:ln>
                  <a:solidFill>
                    <a:schemeClr val="accent3">
                      <a:lumMod val="75000"/>
                    </a:schemeClr>
                  </a:solidFill>
                </a:ln>
                <a:solidFill>
                  <a:schemeClr val="accent3"/>
                </a:solidFill>
                <a:latin typeface="+mj-lt"/>
                <a:ea typeface="+mj-ea"/>
                <a:cs typeface="+mj-cs"/>
                <a:sym typeface="Wingdings" pitchFamily="2" charset="2"/>
              </a:rPr>
              <a:t> Pensez à me faire vos r</a:t>
            </a:r>
            <a:r>
              <a:rPr lang="fr-FR" sz="3200" dirty="0" smtClean="0">
                <a:ln>
                  <a:solidFill>
                    <a:schemeClr val="accent3">
                      <a:lumMod val="75000"/>
                    </a:schemeClr>
                  </a:solidFill>
                </a:ln>
                <a:solidFill>
                  <a:schemeClr val="accent3"/>
                </a:solidFill>
                <a:latin typeface="+mj-lt"/>
                <a:ea typeface="+mj-ea"/>
                <a:cs typeface="+mj-cs"/>
              </a:rPr>
              <a:t>etours</a:t>
            </a:r>
            <a:endParaRPr kumimoji="0" lang="fr-FR" sz="3200" i="0" u="none" strike="noStrike" kern="1200" cap="none" spc="0" normalizeH="0" baseline="0" noProof="0" dirty="0">
              <a:ln>
                <a:solidFill>
                  <a:schemeClr val="accent3">
                    <a:lumMod val="75000"/>
                  </a:schemeClr>
                </a:solidFill>
              </a:ln>
              <a:solidFill>
                <a:schemeClr val="accent3"/>
              </a:solidFill>
              <a:uLnTx/>
              <a:uFillTx/>
              <a:latin typeface="+mj-lt"/>
              <a:ea typeface="+mj-ea"/>
              <a:cs typeface="+mj-cs"/>
            </a:endParaRPr>
          </a:p>
        </p:txBody>
      </p:sp>
      <p:sp>
        <p:nvSpPr>
          <p:cNvPr id="9" name="Espace réservé du pied de page 3"/>
          <p:cNvSpPr txBox="1">
            <a:spLocks/>
          </p:cNvSpPr>
          <p:nvPr/>
        </p:nvSpPr>
        <p:spPr>
          <a:xfrm>
            <a:off x="0" y="6398835"/>
            <a:ext cx="9144000" cy="486549"/>
          </a:xfrm>
          <a:prstGeom prst="rect">
            <a:avLst/>
          </a:prstGeom>
          <a:solidFill>
            <a:schemeClr val="bg1"/>
          </a:solidFill>
        </p:spPr>
        <p:txBody>
          <a:bodyPr vert="horz" anchor="b"/>
          <a:lstStyle>
            <a:defPPr>
              <a:defRPr lang="fr-F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dirty="0" smtClean="0">
                <a:ln w="18415" cmpd="sng">
                  <a:noFill/>
                  <a:prstDash val="solid"/>
                </a:ln>
                <a:solidFill>
                  <a:schemeClr val="tx1"/>
                </a:solidFill>
                <a:effectLst>
                  <a:outerShdw blurRad="63500" dir="3600000" algn="tl" rotWithShape="0">
                    <a:srgbClr val="000000">
                      <a:alpha val="70000"/>
                    </a:srgbClr>
                  </a:outerShdw>
                </a:effectLst>
              </a:rPr>
              <a:t>G. Bousquet – Institution </a:t>
            </a:r>
            <a:r>
              <a:rPr lang="fr-FR" sz="2000" dirty="0" err="1" smtClean="0">
                <a:ln w="18415" cmpd="sng">
                  <a:noFill/>
                  <a:prstDash val="solid"/>
                </a:ln>
                <a:solidFill>
                  <a:schemeClr val="tx1"/>
                </a:solidFill>
                <a:effectLst>
                  <a:outerShdw blurRad="63500" dir="3600000" algn="tl" rotWithShape="0">
                    <a:srgbClr val="000000">
                      <a:alpha val="70000"/>
                    </a:srgbClr>
                  </a:outerShdw>
                </a:effectLst>
              </a:rPr>
              <a:t>Champagnat</a:t>
            </a:r>
            <a:r>
              <a:rPr lang="fr-FR" sz="2000" dirty="0" smtClean="0">
                <a:ln w="18415" cmpd="sng">
                  <a:noFill/>
                  <a:prstDash val="solid"/>
                </a:ln>
                <a:solidFill>
                  <a:schemeClr val="tx1"/>
                </a:solidFill>
                <a:effectLst>
                  <a:outerShdw blurRad="63500" dir="3600000" algn="tl" rotWithShape="0">
                    <a:srgbClr val="000000">
                      <a:alpha val="70000"/>
                    </a:srgbClr>
                  </a:outerShdw>
                </a:effectLst>
              </a:rPr>
              <a:t> - 29 septembre 2016</a:t>
            </a:r>
            <a:endParaRPr lang="fr-FR" sz="2000" dirty="0">
              <a:ln w="18415" cmpd="sng">
                <a:noFill/>
                <a:prstDash val="solid"/>
              </a:ln>
              <a:solidFill>
                <a:schemeClr val="tx1"/>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fficher l'image d'origine"/>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73273" y="1696609"/>
            <a:ext cx="2793077" cy="418961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e 6"/>
          <p:cNvGrpSpPr/>
          <p:nvPr/>
        </p:nvGrpSpPr>
        <p:grpSpPr>
          <a:xfrm>
            <a:off x="2964165" y="1696609"/>
            <a:ext cx="2793077" cy="4189616"/>
            <a:chOff x="5677915" y="1271846"/>
            <a:chExt cx="3724102" cy="5586154"/>
          </a:xfrm>
        </p:grpSpPr>
        <p:pic>
          <p:nvPicPr>
            <p:cNvPr id="8" name="Picture 2" descr="Afficher l'image d'origine"/>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677915" y="1271846"/>
              <a:ext cx="3724102" cy="558615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a:off x="7780722" y="2327564"/>
              <a:ext cx="0" cy="1662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Espace réservé du contenu 1"/>
          <p:cNvSpPr txBox="1">
            <a:spLocks/>
          </p:cNvSpPr>
          <p:nvPr/>
        </p:nvSpPr>
        <p:spPr>
          <a:xfrm>
            <a:off x="6588224" y="3146574"/>
            <a:ext cx="2302151" cy="1362546"/>
          </a:xfrm>
          <a:prstGeom prst="rect">
            <a:avLst/>
          </a:prstGeom>
        </p:spPr>
        <p:txBody>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fr-FR" sz="1800" u="sng" dirty="0"/>
              <a:t>Deux hémisphères, </a:t>
            </a:r>
            <a:endParaRPr lang="fr-FR" sz="1800" u="sng" dirty="0" smtClean="0"/>
          </a:p>
          <a:p>
            <a:pPr marL="0" indent="0">
              <a:buNone/>
            </a:pPr>
            <a:r>
              <a:rPr lang="fr-FR" sz="1800" u="sng" dirty="0" smtClean="0"/>
              <a:t>deux </a:t>
            </a:r>
            <a:r>
              <a:rPr lang="fr-FR" sz="1800" u="sng" dirty="0"/>
              <a:t>fonctions</a:t>
            </a:r>
          </a:p>
          <a:p>
            <a:endParaRPr lang="fr-FR" sz="1800" dirty="0"/>
          </a:p>
          <a:p>
            <a:pPr>
              <a:buFont typeface="Arial" panose="020B0604020202020204" pitchFamily="34" charset="0"/>
              <a:buNone/>
            </a:pPr>
            <a:endParaRPr lang="fr-FR" sz="1800" dirty="0"/>
          </a:p>
        </p:txBody>
      </p:sp>
      <p:sp>
        <p:nvSpPr>
          <p:cNvPr id="12" name="Titre 2"/>
          <p:cNvSpPr txBox="1">
            <a:spLocks/>
          </p:cNvSpPr>
          <p:nvPr/>
        </p:nvSpPr>
        <p:spPr>
          <a:xfrm>
            <a:off x="457200" y="274638"/>
            <a:ext cx="8686800" cy="1143000"/>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r>
              <a:rPr lang="fr-FR" sz="4400" u="sng" smtClean="0">
                <a:solidFill>
                  <a:schemeClr val="accent3"/>
                </a:solidFill>
              </a:rPr>
              <a:t>I. L’éclairage de la neurologie</a:t>
            </a:r>
            <a:endParaRPr lang="fr-FR" sz="4400" u="sng" dirty="0">
              <a:solidFill>
                <a:schemeClr val="accent3"/>
              </a:solidFill>
            </a:endParaRPr>
          </a:p>
        </p:txBody>
      </p:sp>
      <p:sp>
        <p:nvSpPr>
          <p:cNvPr id="10" name="Espace réservé du pied de page 3"/>
          <p:cNvSpPr>
            <a:spLocks noGrp="1"/>
          </p:cNvSpPr>
          <p:nvPr>
            <p:ph type="ftr" sz="quarter" idx="11"/>
          </p:nvPr>
        </p:nvSpPr>
        <p:spPr>
          <a:xfrm>
            <a:off x="0" y="6398835"/>
            <a:ext cx="9144000" cy="486549"/>
          </a:xfrm>
          <a:solidFill>
            <a:schemeClr val="bg1"/>
          </a:solidFill>
        </p:spPr>
        <p:txBody>
          <a:bodyPr/>
          <a:lstStyle/>
          <a:p>
            <a:r>
              <a:rPr lang="fr-FR" sz="2000" dirty="0" smtClean="0">
                <a:ln w="18415" cmpd="sng">
                  <a:noFill/>
                  <a:prstDash val="solid"/>
                </a:ln>
                <a:effectLst>
                  <a:outerShdw blurRad="63500" dir="3600000" algn="tl" rotWithShape="0">
                    <a:srgbClr val="000000">
                      <a:alpha val="70000"/>
                    </a:srgbClr>
                  </a:outerShdw>
                </a:effectLst>
              </a:rPr>
              <a:t>G. Bousquet – Institution </a:t>
            </a:r>
            <a:r>
              <a:rPr lang="fr-FR" sz="2000" dirty="0" err="1" smtClean="0">
                <a:ln w="18415" cmpd="sng">
                  <a:noFill/>
                  <a:prstDash val="solid"/>
                </a:ln>
                <a:effectLst>
                  <a:outerShdw blurRad="63500" dir="3600000" algn="tl" rotWithShape="0">
                    <a:srgbClr val="000000">
                      <a:alpha val="70000"/>
                    </a:srgbClr>
                  </a:outerShdw>
                </a:effectLst>
              </a:rPr>
              <a:t>Champagnat</a:t>
            </a:r>
            <a:r>
              <a:rPr lang="fr-FR" sz="2000" dirty="0" smtClean="0">
                <a:ln w="18415" cmpd="sng">
                  <a:noFill/>
                  <a:prstDash val="solid"/>
                </a:ln>
                <a:effectLst>
                  <a:outerShdw blurRad="63500" dir="3600000" algn="tl" rotWithShape="0">
                    <a:srgbClr val="000000">
                      <a:alpha val="70000"/>
                    </a:srgbClr>
                  </a:outerShdw>
                </a:effectLst>
              </a:rPr>
              <a:t> - 29 </a:t>
            </a:r>
            <a:r>
              <a:rPr lang="fr-FR" sz="2000" smtClean="0">
                <a:ln w="18415" cmpd="sng">
                  <a:noFill/>
                  <a:prstDash val="solid"/>
                </a:ln>
                <a:effectLst>
                  <a:outerShdw blurRad="63500" dir="3600000" algn="tl" rotWithShape="0">
                    <a:srgbClr val="000000">
                      <a:alpha val="70000"/>
                    </a:srgbClr>
                  </a:outerShdw>
                </a:effectLst>
              </a:rPr>
              <a:t>septembre 2016</a:t>
            </a:r>
            <a:endParaRPr lang="fr-FR" sz="2000" dirty="0">
              <a:ln w="18415" cmpd="sng">
                <a:no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5603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avec flèche 12"/>
          <p:cNvCxnSpPr/>
          <p:nvPr/>
        </p:nvCxnSpPr>
        <p:spPr>
          <a:xfrm flipV="1">
            <a:off x="2197337" y="5039303"/>
            <a:ext cx="4194474" cy="35854"/>
          </a:xfrm>
          <a:prstGeom prst="straightConnector1">
            <a:avLst/>
          </a:prstGeom>
          <a:ln w="50800" cmpd="sng">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2197338" y="4504853"/>
            <a:ext cx="3584743" cy="1207439"/>
            <a:chOff x="2324362" y="4815125"/>
            <a:chExt cx="3951747" cy="1486492"/>
          </a:xfrm>
        </p:grpSpPr>
        <p:sp>
          <p:nvSpPr>
            <p:cNvPr id="15" name="ZoneTexte 14"/>
            <p:cNvSpPr txBox="1"/>
            <p:nvPr/>
          </p:nvSpPr>
          <p:spPr>
            <a:xfrm>
              <a:off x="2324362" y="5733256"/>
              <a:ext cx="3951747" cy="568361"/>
            </a:xfrm>
            <a:prstGeom prst="rect">
              <a:avLst/>
            </a:prstGeom>
            <a:noFill/>
          </p:spPr>
          <p:txBody>
            <a:bodyPr wrap="square" rtlCol="0">
              <a:spAutoFit/>
            </a:bodyPr>
            <a:lstStyle/>
            <a:p>
              <a:pPr algn="ctr"/>
              <a:r>
                <a:rPr lang="fr-FR" sz="1200" b="1" dirty="0">
                  <a:latin typeface="Arial" panose="020B0604020202020204" pitchFamily="34" charset="0"/>
                  <a:cs typeface="Arial" panose="020B0604020202020204" pitchFamily="34" charset="0"/>
                </a:rPr>
                <a:t>Circuits réflexes </a:t>
              </a:r>
            </a:p>
            <a:p>
              <a:pPr algn="ctr"/>
              <a:r>
                <a:rPr lang="fr-FR" sz="1200" b="1" dirty="0">
                  <a:latin typeface="Arial" panose="020B0604020202020204" pitchFamily="34" charset="0"/>
                  <a:cs typeface="Arial" panose="020B0604020202020204" pitchFamily="34" charset="0"/>
                </a:rPr>
                <a:t>à commande externe</a:t>
              </a:r>
            </a:p>
          </p:txBody>
        </p:sp>
        <p:sp>
          <p:nvSpPr>
            <p:cNvPr id="16" name="Ellipse 15"/>
            <p:cNvSpPr/>
            <p:nvPr/>
          </p:nvSpPr>
          <p:spPr>
            <a:xfrm>
              <a:off x="3400135" y="4815125"/>
              <a:ext cx="1800200" cy="540040"/>
            </a:xfrm>
            <a:prstGeom prst="ellipse">
              <a:avLst/>
            </a:prstGeom>
            <a:solidFill>
              <a:schemeClr val="tx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Espace</a:t>
              </a:r>
            </a:p>
          </p:txBody>
        </p:sp>
      </p:grpSp>
      <p:grpSp>
        <p:nvGrpSpPr>
          <p:cNvPr id="17" name="Groupe 16"/>
          <p:cNvGrpSpPr/>
          <p:nvPr/>
        </p:nvGrpSpPr>
        <p:grpSpPr>
          <a:xfrm>
            <a:off x="6631492" y="4080954"/>
            <a:ext cx="1527635" cy="1433541"/>
            <a:chOff x="7212484" y="4293256"/>
            <a:chExt cx="1684033" cy="1764849"/>
          </a:xfrm>
        </p:grpSpPr>
        <p:pic>
          <p:nvPicPr>
            <p:cNvPr id="18" name="Picture 8" descr="Afficher l'image d'origine"/>
            <p:cNvPicPr>
              <a:picLocks noChangeAspect="1" noChangeArrowheads="1"/>
            </p:cNvPicPr>
            <p:nvPr/>
          </p:nvPicPr>
          <p:blipFill>
            <a:blip r:embed="rId3" cstate="screen">
              <a:grayscl/>
              <a:extLst>
                <a:ext uri="{28A0092B-C50C-407E-A947-70E740481C1C}">
                  <a14:useLocalDpi xmlns:a14="http://schemas.microsoft.com/office/drawing/2010/main"/>
                </a:ext>
              </a:extLst>
            </a:blip>
            <a:srcRect/>
            <a:stretch>
              <a:fillRect/>
            </a:stretch>
          </p:blipFill>
          <p:spPr bwMode="auto">
            <a:xfrm>
              <a:off x="7212484" y="4293256"/>
              <a:ext cx="1419813" cy="1440000"/>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7433226" y="5688671"/>
              <a:ext cx="1463291" cy="369434"/>
            </a:xfrm>
            <a:prstGeom prst="rect">
              <a:avLst/>
            </a:prstGeom>
            <a:noFill/>
          </p:spPr>
          <p:txBody>
            <a:bodyPr wrap="square" rtlCol="0">
              <a:spAutoFit/>
            </a:bodyPr>
            <a:lstStyle/>
            <a:p>
              <a:r>
                <a:rPr lang="fr-FR" sz="1350" b="1" dirty="0">
                  <a:latin typeface="Arial" panose="020B0604020202020204" pitchFamily="34" charset="0"/>
                  <a:cs typeface="Arial" panose="020B0604020202020204" pitchFamily="34" charset="0"/>
                </a:rPr>
                <a:t>ACTION</a:t>
              </a:r>
            </a:p>
          </p:txBody>
        </p:sp>
      </p:grpSp>
      <p:grpSp>
        <p:nvGrpSpPr>
          <p:cNvPr id="20" name="Groupe 19"/>
          <p:cNvGrpSpPr/>
          <p:nvPr/>
        </p:nvGrpSpPr>
        <p:grpSpPr>
          <a:xfrm>
            <a:off x="427575" y="4441547"/>
            <a:ext cx="1440217" cy="1214192"/>
            <a:chOff x="249711" y="4725145"/>
            <a:chExt cx="1587665" cy="1494808"/>
          </a:xfrm>
        </p:grpSpPr>
        <p:sp>
          <p:nvSpPr>
            <p:cNvPr id="21" name="ZoneTexte 20"/>
            <p:cNvSpPr txBox="1"/>
            <p:nvPr/>
          </p:nvSpPr>
          <p:spPr>
            <a:xfrm>
              <a:off x="249711" y="5594756"/>
              <a:ext cx="1587665" cy="625197"/>
            </a:xfrm>
            <a:prstGeom prst="rect">
              <a:avLst/>
            </a:prstGeom>
            <a:noFill/>
          </p:spPr>
          <p:txBody>
            <a:bodyPr wrap="square" rtlCol="0">
              <a:spAutoFit/>
            </a:bodyPr>
            <a:lstStyle/>
            <a:p>
              <a:r>
                <a:rPr lang="fr-FR" sz="1350" b="1" dirty="0">
                  <a:latin typeface="Arial" panose="020B0604020202020204" pitchFamily="34" charset="0"/>
                  <a:cs typeface="Arial" panose="020B0604020202020204" pitchFamily="34" charset="0"/>
                </a:rPr>
                <a:t>Entrée des perceptions</a:t>
              </a:r>
            </a:p>
          </p:txBody>
        </p:sp>
        <p:pic>
          <p:nvPicPr>
            <p:cNvPr id="22" name="Picture 4" descr="apprendre a dessiner un oeil realist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9711" y="4725145"/>
              <a:ext cx="902256" cy="72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Dessin d'une oreille au fusai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18976" y="4725145"/>
              <a:ext cx="518400" cy="720000"/>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ZoneTexte 25"/>
          <p:cNvSpPr txBox="1"/>
          <p:nvPr/>
        </p:nvSpPr>
        <p:spPr>
          <a:xfrm>
            <a:off x="2419035" y="2872744"/>
            <a:ext cx="3584743" cy="767582"/>
          </a:xfrm>
          <a:prstGeom prst="rect">
            <a:avLst/>
          </a:prstGeom>
          <a:noFill/>
        </p:spPr>
        <p:txBody>
          <a:bodyPr wrap="square" rtlCol="0">
            <a:spAutoFit/>
          </a:bodyPr>
          <a:lstStyle/>
          <a:p>
            <a:pPr algn="ctr"/>
            <a:r>
              <a:rPr lang="fr-FR" sz="1200" b="1" dirty="0">
                <a:solidFill>
                  <a:srgbClr val="7030A0"/>
                </a:solidFill>
                <a:latin typeface="Arial" panose="020B0604020202020204" pitchFamily="34" charset="0"/>
                <a:cs typeface="Arial" panose="020B0604020202020204" pitchFamily="34" charset="0"/>
              </a:rPr>
              <a:t>Circuits conscients </a:t>
            </a:r>
          </a:p>
          <a:p>
            <a:pPr algn="ctr"/>
            <a:r>
              <a:rPr lang="fr-FR" sz="1200" b="1" dirty="0">
                <a:solidFill>
                  <a:srgbClr val="7030A0"/>
                </a:solidFill>
                <a:latin typeface="Arial" panose="020B0604020202020204" pitchFamily="34" charset="0"/>
                <a:cs typeface="Arial" panose="020B0604020202020204" pitchFamily="34" charset="0"/>
              </a:rPr>
              <a:t>à commande interne</a:t>
            </a:r>
          </a:p>
          <a:p>
            <a:pPr algn="ctr"/>
            <a:endParaRPr lang="fr-FR" sz="788" b="1" dirty="0">
              <a:solidFill>
                <a:srgbClr val="7030A0"/>
              </a:solidFill>
              <a:latin typeface="Arial" panose="020B0604020202020204" pitchFamily="34" charset="0"/>
              <a:cs typeface="Arial" panose="020B0604020202020204" pitchFamily="34" charset="0"/>
            </a:endParaRPr>
          </a:p>
          <a:p>
            <a:pPr algn="ctr"/>
            <a:r>
              <a:rPr lang="fr-FR" sz="1200" b="1" dirty="0">
                <a:solidFill>
                  <a:srgbClr val="7030A0"/>
                </a:solidFill>
                <a:latin typeface="Arial" panose="020B0604020202020204" pitchFamily="34" charset="0"/>
                <a:cs typeface="Arial" panose="020B0604020202020204" pitchFamily="34" charset="0"/>
              </a:rPr>
              <a:t>4 fois plus lents</a:t>
            </a:r>
          </a:p>
        </p:txBody>
      </p:sp>
      <p:sp>
        <p:nvSpPr>
          <p:cNvPr id="27" name="Ellipse 26"/>
          <p:cNvSpPr/>
          <p:nvPr/>
        </p:nvSpPr>
        <p:spPr>
          <a:xfrm>
            <a:off x="5281363" y="2062927"/>
            <a:ext cx="2286218" cy="438660"/>
          </a:xfrm>
          <a:prstGeom prst="ellipse">
            <a:avLst/>
          </a:prstGeom>
          <a:solidFill>
            <a:srgbClr val="7030A0">
              <a:alpha val="61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Liens logiques</a:t>
            </a:r>
          </a:p>
        </p:txBody>
      </p:sp>
      <p:sp>
        <p:nvSpPr>
          <p:cNvPr id="28" name="Ellipse 27"/>
          <p:cNvSpPr/>
          <p:nvPr/>
        </p:nvSpPr>
        <p:spPr>
          <a:xfrm>
            <a:off x="7218456" y="2929586"/>
            <a:ext cx="1037732" cy="438660"/>
          </a:xfrm>
          <a:prstGeom prst="ellipse">
            <a:avLst/>
          </a:prstGeom>
          <a:solidFill>
            <a:srgbClr val="7030A0">
              <a:alpha val="61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Sens</a:t>
            </a:r>
          </a:p>
        </p:txBody>
      </p:sp>
      <p:sp>
        <p:nvSpPr>
          <p:cNvPr id="30" name="Flèche courbée vers le bas 29"/>
          <p:cNvSpPr/>
          <p:nvPr/>
        </p:nvSpPr>
        <p:spPr>
          <a:xfrm>
            <a:off x="724593" y="2699483"/>
            <a:ext cx="6973629" cy="1338248"/>
          </a:xfrm>
          <a:prstGeom prst="curvedDownArrow">
            <a:avLst/>
          </a:prstGeom>
          <a:solidFill>
            <a:srgbClr val="7030A0">
              <a:alpha val="61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tx1"/>
              </a:solidFill>
            </a:endParaRPr>
          </a:p>
        </p:txBody>
      </p:sp>
      <p:sp>
        <p:nvSpPr>
          <p:cNvPr id="31" name="Ellipse 30"/>
          <p:cNvSpPr/>
          <p:nvPr/>
        </p:nvSpPr>
        <p:spPr>
          <a:xfrm>
            <a:off x="305329" y="2402875"/>
            <a:ext cx="1633013" cy="438660"/>
          </a:xfrm>
          <a:prstGeom prst="ellipse">
            <a:avLst/>
          </a:prstGeom>
          <a:solidFill>
            <a:srgbClr val="7030A0">
              <a:alpha val="61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Temps</a:t>
            </a:r>
          </a:p>
        </p:txBody>
      </p:sp>
      <p:sp>
        <p:nvSpPr>
          <p:cNvPr id="32" name="Ellipse 31"/>
          <p:cNvSpPr/>
          <p:nvPr/>
        </p:nvSpPr>
        <p:spPr>
          <a:xfrm>
            <a:off x="3173202" y="1988368"/>
            <a:ext cx="1912199" cy="862475"/>
          </a:xfrm>
          <a:prstGeom prst="ellipse">
            <a:avLst/>
          </a:prstGeom>
          <a:blipFill dpi="0" rotWithShape="1">
            <a:blip r:embed="rId6" cstate="screen">
              <a:extLst>
                <a:ext uri="{28A0092B-C50C-407E-A947-70E740481C1C}">
                  <a14:useLocalDpi xmlns:a14="http://schemas.microsoft.com/office/drawing/2010/main"/>
                </a:ext>
              </a:extLst>
            </a:blip>
            <a:srcRect/>
            <a:stretch>
              <a:fillRect l="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cxnSp>
        <p:nvCxnSpPr>
          <p:cNvPr id="35" name="Connecteur droit 34"/>
          <p:cNvCxnSpPr/>
          <p:nvPr/>
        </p:nvCxnSpPr>
        <p:spPr>
          <a:xfrm flipH="1">
            <a:off x="0" y="4037731"/>
            <a:ext cx="9144001" cy="4322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8117486" y="4080953"/>
            <a:ext cx="1026514" cy="553998"/>
          </a:xfrm>
          <a:prstGeom prst="rect">
            <a:avLst/>
          </a:prstGeom>
          <a:solidFill>
            <a:schemeClr val="bg1"/>
          </a:solidFill>
          <a:ln>
            <a:noFill/>
          </a:ln>
        </p:spPr>
        <p:txBody>
          <a:bodyPr wrap="square" rtlCol="0">
            <a:spAutoFit/>
          </a:bodyPr>
          <a:lstStyle/>
          <a:p>
            <a:pPr algn="ctr"/>
            <a:r>
              <a:rPr lang="fr-FR" sz="3000" b="1" dirty="0"/>
              <a:t>C.D.</a:t>
            </a:r>
          </a:p>
        </p:txBody>
      </p:sp>
      <p:sp>
        <p:nvSpPr>
          <p:cNvPr id="38" name="ZoneTexte 37"/>
          <p:cNvSpPr txBox="1"/>
          <p:nvPr/>
        </p:nvSpPr>
        <p:spPr>
          <a:xfrm>
            <a:off x="8117486" y="2018163"/>
            <a:ext cx="1026514" cy="553998"/>
          </a:xfrm>
          <a:prstGeom prst="rect">
            <a:avLst/>
          </a:prstGeom>
          <a:solidFill>
            <a:schemeClr val="bg1"/>
          </a:solidFill>
          <a:ln>
            <a:noFill/>
          </a:ln>
        </p:spPr>
        <p:txBody>
          <a:bodyPr wrap="square" rtlCol="0">
            <a:spAutoFit/>
          </a:bodyPr>
          <a:lstStyle/>
          <a:p>
            <a:pPr algn="ctr"/>
            <a:r>
              <a:rPr lang="fr-FR" sz="3000" b="1" dirty="0"/>
              <a:t>C.G.</a:t>
            </a:r>
          </a:p>
        </p:txBody>
      </p:sp>
      <p:sp>
        <p:nvSpPr>
          <p:cNvPr id="24" name="Titre 2"/>
          <p:cNvSpPr>
            <a:spLocks noGrp="1"/>
          </p:cNvSpPr>
          <p:nvPr>
            <p:ph type="title"/>
          </p:nvPr>
        </p:nvSpPr>
        <p:spPr>
          <a:xfrm>
            <a:off x="836806" y="75166"/>
            <a:ext cx="8229600" cy="1143000"/>
          </a:xfrm>
        </p:spPr>
        <p:txBody>
          <a:bodyPr>
            <a:normAutofit/>
          </a:bodyPr>
          <a:lstStyle/>
          <a:p>
            <a:pPr algn="r"/>
            <a:r>
              <a:rPr lang="fr-FR" sz="4000" u="sng" dirty="0" smtClean="0">
                <a:solidFill>
                  <a:schemeClr val="tx1">
                    <a:lumMod val="65000"/>
                    <a:lumOff val="35000"/>
                  </a:schemeClr>
                </a:solidFill>
              </a:rPr>
              <a:t>Deux circuits distincts</a:t>
            </a:r>
            <a:endParaRPr lang="fr-FR" sz="4000" u="sng" dirty="0">
              <a:solidFill>
                <a:schemeClr val="tx1">
                  <a:lumMod val="65000"/>
                  <a:lumOff val="35000"/>
                </a:schemeClr>
              </a:solidFill>
            </a:endParaRPr>
          </a:p>
        </p:txBody>
      </p:sp>
      <p:sp>
        <p:nvSpPr>
          <p:cNvPr id="29" name="Espace réservé du pied de page 3"/>
          <p:cNvSpPr>
            <a:spLocks noGrp="1"/>
          </p:cNvSpPr>
          <p:nvPr>
            <p:ph type="ftr" sz="quarter" idx="11"/>
          </p:nvPr>
        </p:nvSpPr>
        <p:spPr>
          <a:xfrm>
            <a:off x="0" y="6398835"/>
            <a:ext cx="9144000" cy="486549"/>
          </a:xfrm>
          <a:solidFill>
            <a:schemeClr val="bg1"/>
          </a:solidFill>
        </p:spPr>
        <p:txBody>
          <a:bodyPr/>
          <a:lstStyle/>
          <a:p>
            <a:r>
              <a:rPr lang="fr-FR" sz="2000" dirty="0" smtClean="0">
                <a:ln w="18415" cmpd="sng">
                  <a:noFill/>
                  <a:prstDash val="solid"/>
                </a:ln>
                <a:effectLst>
                  <a:outerShdw blurRad="63500" dir="3600000" algn="tl" rotWithShape="0">
                    <a:srgbClr val="000000">
                      <a:alpha val="70000"/>
                    </a:srgbClr>
                  </a:outerShdw>
                </a:effectLst>
              </a:rPr>
              <a:t>G. Bousquet – Institution </a:t>
            </a:r>
            <a:r>
              <a:rPr lang="fr-FR" sz="2000" dirty="0" err="1" smtClean="0">
                <a:ln w="18415" cmpd="sng">
                  <a:noFill/>
                  <a:prstDash val="solid"/>
                </a:ln>
                <a:effectLst>
                  <a:outerShdw blurRad="63500" dir="3600000" algn="tl" rotWithShape="0">
                    <a:srgbClr val="000000">
                      <a:alpha val="70000"/>
                    </a:srgbClr>
                  </a:outerShdw>
                </a:effectLst>
              </a:rPr>
              <a:t>Champagnat</a:t>
            </a:r>
            <a:r>
              <a:rPr lang="fr-FR" sz="2000" dirty="0" smtClean="0">
                <a:ln w="18415" cmpd="sng">
                  <a:noFill/>
                  <a:prstDash val="solid"/>
                </a:ln>
                <a:effectLst>
                  <a:outerShdw blurRad="63500" dir="3600000" algn="tl" rotWithShape="0">
                    <a:srgbClr val="000000">
                      <a:alpha val="70000"/>
                    </a:srgbClr>
                  </a:outerShdw>
                </a:effectLst>
              </a:rPr>
              <a:t> - 29 </a:t>
            </a:r>
            <a:r>
              <a:rPr lang="fr-FR" sz="2000" smtClean="0">
                <a:ln w="18415" cmpd="sng">
                  <a:noFill/>
                  <a:prstDash val="solid"/>
                </a:ln>
                <a:effectLst>
                  <a:outerShdw blurRad="63500" dir="3600000" algn="tl" rotWithShape="0">
                    <a:srgbClr val="000000">
                      <a:alpha val="70000"/>
                    </a:srgbClr>
                  </a:outerShdw>
                </a:effectLst>
              </a:rPr>
              <a:t>septembre 2016</a:t>
            </a:r>
            <a:endParaRPr lang="fr-FR" sz="2000" dirty="0">
              <a:ln w="18415" cmpd="sng">
                <a:noFill/>
                <a:prstDash val="solid"/>
              </a:ln>
              <a:effectLst>
                <a:outerShdw blurRad="63500" dir="3600000" algn="tl" rotWithShape="0">
                  <a:srgbClr val="000000">
                    <a:alpha val="70000"/>
                  </a:srgbClr>
                </a:outerShdw>
              </a:effectLst>
            </a:endParaRPr>
          </a:p>
        </p:txBody>
      </p:sp>
    </p:spTree>
    <p:custDataLst>
      <p:tags r:id="rId1"/>
    </p:custDataLst>
    <p:extLst>
      <p:ext uri="{BB962C8B-B14F-4D97-AF65-F5344CB8AC3E}">
        <p14:creationId xmlns:p14="http://schemas.microsoft.com/office/powerpoint/2010/main" val="61540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animBg="1"/>
      <p:bldP spid="30" grpId="0" animBg="1"/>
      <p:bldP spid="31" grpId="0" animBg="1"/>
      <p:bldP spid="32" grpId="0" animBg="1"/>
      <p:bldP spid="37"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erveau - aires.jpeg">
            <a:hlinkClick r:id="rId3" action="ppaction://hlinkfile"/>
          </p:cNvPr>
          <p:cNvPicPr>
            <a:picLocks noGrp="1" noChangeAspect="1"/>
          </p:cNvPicPr>
          <p:nvPr>
            <p:ph idx="1"/>
          </p:nvPr>
        </p:nvPicPr>
        <p:blipFill>
          <a:blip r:embed="rId4" cstate="screen">
            <a:extLst>
              <a:ext uri="{28A0092B-C50C-407E-A947-70E740481C1C}">
                <a14:useLocalDpi xmlns:a14="http://schemas.microsoft.com/office/drawing/2010/main"/>
              </a:ext>
            </a:extLst>
          </a:blip>
          <a:srcRect/>
          <a:stretch>
            <a:fillRect/>
          </a:stretch>
        </p:blipFill>
        <p:spPr>
          <a:xfrm>
            <a:off x="865650" y="1268760"/>
            <a:ext cx="7688839" cy="4752528"/>
          </a:xfrm>
        </p:spPr>
      </p:pic>
      <p:sp>
        <p:nvSpPr>
          <p:cNvPr id="3" name="Titre 2"/>
          <p:cNvSpPr>
            <a:spLocks noGrp="1"/>
          </p:cNvSpPr>
          <p:nvPr>
            <p:ph type="title"/>
          </p:nvPr>
        </p:nvSpPr>
        <p:spPr>
          <a:xfrm>
            <a:off x="785786" y="274638"/>
            <a:ext cx="8358214" cy="1143000"/>
          </a:xfrm>
        </p:spPr>
        <p:txBody>
          <a:bodyPr>
            <a:noAutofit/>
          </a:bodyPr>
          <a:lstStyle/>
          <a:p>
            <a:pPr algn="r"/>
            <a:r>
              <a:rPr lang="fr-FR" sz="3200" u="sng" dirty="0" smtClean="0">
                <a:solidFill>
                  <a:schemeClr val="tx1">
                    <a:lumMod val="65000"/>
                    <a:lumOff val="35000"/>
                  </a:schemeClr>
                </a:solidFill>
              </a:rPr>
              <a:t>Le traitement de l’information par la parole : les circuits conscients</a:t>
            </a:r>
            <a:endParaRPr lang="fr-FR" sz="3200" u="sng" dirty="0">
              <a:solidFill>
                <a:schemeClr val="tx1">
                  <a:lumMod val="65000"/>
                  <a:lumOff val="35000"/>
                </a:schemeClr>
              </a:solidFill>
            </a:endParaRPr>
          </a:p>
        </p:txBody>
      </p:sp>
      <p:sp>
        <p:nvSpPr>
          <p:cNvPr id="5" name="ZoneTexte 4"/>
          <p:cNvSpPr txBox="1"/>
          <p:nvPr/>
        </p:nvSpPr>
        <p:spPr>
          <a:xfrm>
            <a:off x="2411760" y="1484784"/>
            <a:ext cx="4427984" cy="369332"/>
          </a:xfrm>
          <a:prstGeom prst="rect">
            <a:avLst/>
          </a:prstGeom>
          <a:noFill/>
        </p:spPr>
        <p:txBody>
          <a:bodyPr wrap="square" rtlCol="0">
            <a:spAutoFit/>
          </a:bodyPr>
          <a:lstStyle/>
          <a:p>
            <a:pPr algn="ctr"/>
            <a:r>
              <a:rPr lang="fr-FR" dirty="0" smtClean="0"/>
              <a:t>Le cerveau gauche (analytique, verbal)</a:t>
            </a:r>
            <a:endParaRPr lang="fr-FR" dirty="0"/>
          </a:p>
        </p:txBody>
      </p:sp>
      <p:sp>
        <p:nvSpPr>
          <p:cNvPr id="6" name="Espace réservé du pied de page 3"/>
          <p:cNvSpPr>
            <a:spLocks noGrp="1"/>
          </p:cNvSpPr>
          <p:nvPr>
            <p:ph type="ftr" sz="quarter" idx="11"/>
          </p:nvPr>
        </p:nvSpPr>
        <p:spPr>
          <a:xfrm>
            <a:off x="0" y="6398835"/>
            <a:ext cx="9144000" cy="486549"/>
          </a:xfrm>
          <a:solidFill>
            <a:schemeClr val="bg1"/>
          </a:solidFill>
        </p:spPr>
        <p:txBody>
          <a:bodyPr/>
          <a:lstStyle/>
          <a:p>
            <a:r>
              <a:rPr lang="fr-FR" sz="2000" dirty="0" smtClean="0">
                <a:ln w="18415" cmpd="sng">
                  <a:noFill/>
                  <a:prstDash val="solid"/>
                </a:ln>
                <a:effectLst>
                  <a:outerShdw blurRad="63500" dir="3600000" algn="tl" rotWithShape="0">
                    <a:srgbClr val="000000">
                      <a:alpha val="70000"/>
                    </a:srgbClr>
                  </a:outerShdw>
                </a:effectLst>
              </a:rPr>
              <a:t>G. Bousquet – Institution </a:t>
            </a:r>
            <a:r>
              <a:rPr lang="fr-FR" sz="2000" dirty="0" err="1" smtClean="0">
                <a:ln w="18415" cmpd="sng">
                  <a:noFill/>
                  <a:prstDash val="solid"/>
                </a:ln>
                <a:effectLst>
                  <a:outerShdw blurRad="63500" dir="3600000" algn="tl" rotWithShape="0">
                    <a:srgbClr val="000000">
                      <a:alpha val="70000"/>
                    </a:srgbClr>
                  </a:outerShdw>
                </a:effectLst>
              </a:rPr>
              <a:t>Champagnat</a:t>
            </a:r>
            <a:r>
              <a:rPr lang="fr-FR" sz="2000" dirty="0" smtClean="0">
                <a:ln w="18415" cmpd="sng">
                  <a:noFill/>
                  <a:prstDash val="solid"/>
                </a:ln>
                <a:effectLst>
                  <a:outerShdw blurRad="63500" dir="3600000" algn="tl" rotWithShape="0">
                    <a:srgbClr val="000000">
                      <a:alpha val="70000"/>
                    </a:srgbClr>
                  </a:outerShdw>
                </a:effectLst>
              </a:rPr>
              <a:t> - 29 </a:t>
            </a:r>
            <a:r>
              <a:rPr lang="fr-FR" sz="2000" smtClean="0">
                <a:ln w="18415" cmpd="sng">
                  <a:noFill/>
                  <a:prstDash val="solid"/>
                </a:ln>
                <a:effectLst>
                  <a:outerShdw blurRad="63500" dir="3600000" algn="tl" rotWithShape="0">
                    <a:srgbClr val="000000">
                      <a:alpha val="70000"/>
                    </a:srgbClr>
                  </a:outerShdw>
                </a:effectLst>
              </a:rPr>
              <a:t>septembre 2016</a:t>
            </a:r>
            <a:endParaRPr lang="fr-FR" sz="2000" dirty="0">
              <a:ln w="18415" cmpd="sng">
                <a:noFill/>
                <a:prstDash val="solid"/>
              </a:ln>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1"/>
          </p:nvPr>
        </p:nvSpPr>
        <p:spPr>
          <a:xfrm>
            <a:off x="500034" y="1643051"/>
            <a:ext cx="4038600" cy="3286148"/>
          </a:xfrm>
        </p:spPr>
        <p:txBody>
          <a:bodyPr>
            <a:normAutofit fontScale="70000" lnSpcReduction="20000"/>
          </a:bodyPr>
          <a:lstStyle/>
          <a:p>
            <a:r>
              <a:rPr lang="fr-FR" sz="3000" u="sng" dirty="0" smtClean="0"/>
              <a:t>Hémisphère droit, analogique et intuitif :</a:t>
            </a:r>
          </a:p>
          <a:p>
            <a:pPr>
              <a:buNone/>
            </a:pPr>
            <a:endParaRPr lang="fr-FR" dirty="0" smtClean="0"/>
          </a:p>
          <a:p>
            <a:pPr>
              <a:buNone/>
            </a:pPr>
            <a:r>
              <a:rPr lang="fr-FR" dirty="0" smtClean="0"/>
              <a:t>«  La plupart des chercheurs relient émotivité et cerveau droit : celui-ci est très impulsif, et réagit à des stimuli affectifs » (Bradshaw, 1989)</a:t>
            </a:r>
            <a:endParaRPr lang="fr-FR" dirty="0"/>
          </a:p>
        </p:txBody>
      </p:sp>
      <p:sp>
        <p:nvSpPr>
          <p:cNvPr id="3" name="Espace réservé du contenu 2"/>
          <p:cNvSpPr>
            <a:spLocks noGrp="1"/>
          </p:cNvSpPr>
          <p:nvPr>
            <p:ph sz="half" idx="2"/>
          </p:nvPr>
        </p:nvSpPr>
        <p:spPr>
          <a:xfrm>
            <a:off x="4648200" y="1643050"/>
            <a:ext cx="4038600" cy="3286147"/>
          </a:xfrm>
        </p:spPr>
        <p:txBody>
          <a:bodyPr>
            <a:normAutofit fontScale="70000" lnSpcReduction="20000"/>
          </a:bodyPr>
          <a:lstStyle/>
          <a:p>
            <a:r>
              <a:rPr lang="fr-FR" u="sng" dirty="0" smtClean="0"/>
              <a:t>Hémisphère gauche, analytique et verbal :</a:t>
            </a:r>
          </a:p>
          <a:p>
            <a:endParaRPr lang="fr-FR" dirty="0" smtClean="0"/>
          </a:p>
          <a:p>
            <a:r>
              <a:rPr lang="fr-FR" dirty="0" smtClean="0"/>
              <a:t>« Cet hémisphère serait un ‘’inhibiteur des conduites négatives’’ (Bradshaw), il filtrerait pulsions et émotions brutes. L’homme qui ne peut pas accéder à son hémisphère gauche serait donc primaire, parfois violent. »</a:t>
            </a:r>
            <a:endParaRPr lang="fr-FR" dirty="0"/>
          </a:p>
        </p:txBody>
      </p:sp>
      <p:sp>
        <p:nvSpPr>
          <p:cNvPr id="4" name="Titre 3"/>
          <p:cNvSpPr>
            <a:spLocks noGrp="1"/>
          </p:cNvSpPr>
          <p:nvPr>
            <p:ph type="title"/>
          </p:nvPr>
        </p:nvSpPr>
        <p:spPr/>
        <p:txBody>
          <a:bodyPr>
            <a:noAutofit/>
          </a:bodyPr>
          <a:lstStyle/>
          <a:p>
            <a:pPr algn="ctr"/>
            <a:r>
              <a:rPr lang="fr-FR" sz="4000" dirty="0" smtClean="0"/>
              <a:t>Les conséquences sur le comportement :</a:t>
            </a:r>
            <a:endParaRPr lang="fr-FR" sz="4000" dirty="0"/>
          </a:p>
        </p:txBody>
      </p:sp>
      <p:sp>
        <p:nvSpPr>
          <p:cNvPr id="5" name="ZoneTexte 4"/>
          <p:cNvSpPr txBox="1"/>
          <p:nvPr/>
        </p:nvSpPr>
        <p:spPr>
          <a:xfrm>
            <a:off x="1691680" y="4797152"/>
            <a:ext cx="6072230" cy="1323439"/>
          </a:xfrm>
          <a:prstGeom prst="rect">
            <a:avLst/>
          </a:prstGeom>
          <a:noFill/>
          <a:ln w="25400">
            <a:solidFill>
              <a:schemeClr val="accent1"/>
            </a:solidFill>
          </a:ln>
        </p:spPr>
        <p:txBody>
          <a:bodyPr wrap="square" rtlCol="0">
            <a:spAutoFit/>
          </a:bodyPr>
          <a:lstStyle/>
          <a:p>
            <a:r>
              <a:rPr lang="fr-FR" sz="2000" i="1" dirty="0" smtClean="0"/>
              <a:t>L’homme au cerveau droit surdéveloppé au détriment du gauche ne pourrait pas gérer ses impulsions de façon autonome : il exigerait un encadrement extrêmement autoritaire.</a:t>
            </a:r>
            <a:endParaRPr lang="fr-FR" sz="2000" i="1" dirty="0"/>
          </a:p>
        </p:txBody>
      </p:sp>
      <p:sp>
        <p:nvSpPr>
          <p:cNvPr id="7" name="Espace réservé du pied de page 3"/>
          <p:cNvSpPr>
            <a:spLocks noGrp="1"/>
          </p:cNvSpPr>
          <p:nvPr>
            <p:ph type="ftr" sz="quarter" idx="11"/>
          </p:nvPr>
        </p:nvSpPr>
        <p:spPr>
          <a:xfrm>
            <a:off x="0" y="6398835"/>
            <a:ext cx="9144000" cy="486549"/>
          </a:xfrm>
          <a:solidFill>
            <a:schemeClr val="bg1"/>
          </a:solidFill>
        </p:spPr>
        <p:txBody>
          <a:bodyPr/>
          <a:lstStyle/>
          <a:p>
            <a:r>
              <a:rPr lang="fr-FR" sz="2000" dirty="0" smtClean="0">
                <a:ln w="18415" cmpd="sng">
                  <a:noFill/>
                  <a:prstDash val="solid"/>
                </a:ln>
                <a:effectLst>
                  <a:outerShdw blurRad="63500" dir="3600000" algn="tl" rotWithShape="0">
                    <a:srgbClr val="000000">
                      <a:alpha val="70000"/>
                    </a:srgbClr>
                  </a:outerShdw>
                </a:effectLst>
              </a:rPr>
              <a:t>G. Bousquet – Institution </a:t>
            </a:r>
            <a:r>
              <a:rPr lang="fr-FR" sz="2000" dirty="0" err="1" smtClean="0">
                <a:ln w="18415" cmpd="sng">
                  <a:noFill/>
                  <a:prstDash val="solid"/>
                </a:ln>
                <a:effectLst>
                  <a:outerShdw blurRad="63500" dir="3600000" algn="tl" rotWithShape="0">
                    <a:srgbClr val="000000">
                      <a:alpha val="70000"/>
                    </a:srgbClr>
                  </a:outerShdw>
                </a:effectLst>
              </a:rPr>
              <a:t>Champagnat</a:t>
            </a:r>
            <a:r>
              <a:rPr lang="fr-FR" sz="2000" dirty="0" smtClean="0">
                <a:ln w="18415" cmpd="sng">
                  <a:noFill/>
                  <a:prstDash val="solid"/>
                </a:ln>
                <a:effectLst>
                  <a:outerShdw blurRad="63500" dir="3600000" algn="tl" rotWithShape="0">
                    <a:srgbClr val="000000">
                      <a:alpha val="70000"/>
                    </a:srgbClr>
                  </a:outerShdw>
                </a:effectLst>
              </a:rPr>
              <a:t> - 29 </a:t>
            </a:r>
            <a:r>
              <a:rPr lang="fr-FR" sz="2000" smtClean="0">
                <a:ln w="18415" cmpd="sng">
                  <a:noFill/>
                  <a:prstDash val="solid"/>
                </a:ln>
                <a:effectLst>
                  <a:outerShdw blurRad="63500" dir="3600000" algn="tl" rotWithShape="0">
                    <a:srgbClr val="000000">
                      <a:alpha val="70000"/>
                    </a:srgbClr>
                  </a:outerShdw>
                </a:effectLst>
              </a:rPr>
              <a:t>septembre 2016</a:t>
            </a:r>
            <a:endParaRPr lang="fr-FR" sz="2000" dirty="0">
              <a:ln w="18415" cmpd="sng">
                <a:noFill/>
                <a:prstDash val="solid"/>
              </a:ln>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P spid="5"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sz="3200" dirty="0" smtClean="0"/>
              <a:t>Antoine de La </a:t>
            </a:r>
            <a:r>
              <a:rPr lang="fr-FR" sz="3200" dirty="0" err="1" smtClean="0"/>
              <a:t>Garanderie</a:t>
            </a:r>
            <a:endParaRPr lang="fr-FR" sz="3200" dirty="0" smtClean="0"/>
          </a:p>
          <a:p>
            <a:endParaRPr lang="fr-FR" sz="3200" dirty="0" smtClean="0"/>
          </a:p>
          <a:p>
            <a:r>
              <a:rPr lang="fr-FR" sz="3200" dirty="0" smtClean="0"/>
              <a:t>3 modes cognitifs</a:t>
            </a:r>
          </a:p>
          <a:p>
            <a:endParaRPr lang="fr-FR" sz="3200" dirty="0" smtClean="0"/>
          </a:p>
          <a:p>
            <a:r>
              <a:rPr lang="fr-FR" sz="3200" dirty="0" smtClean="0"/>
              <a:t>Ils différencient les individus</a:t>
            </a:r>
            <a:endParaRPr lang="fr-FR" sz="3200" dirty="0"/>
          </a:p>
        </p:txBody>
      </p:sp>
      <p:sp>
        <p:nvSpPr>
          <p:cNvPr id="3" name="Titre 2"/>
          <p:cNvSpPr>
            <a:spLocks noGrp="1"/>
          </p:cNvSpPr>
          <p:nvPr>
            <p:ph type="title"/>
          </p:nvPr>
        </p:nvSpPr>
        <p:spPr/>
        <p:txBody>
          <a:bodyPr>
            <a:normAutofit/>
          </a:bodyPr>
          <a:lstStyle/>
          <a:p>
            <a:pPr algn="r"/>
            <a:r>
              <a:rPr lang="fr-FR" sz="4800" u="sng" dirty="0" smtClean="0">
                <a:solidFill>
                  <a:schemeClr val="accent3"/>
                </a:solidFill>
              </a:rPr>
              <a:t>II. Les modes cognitifs</a:t>
            </a:r>
            <a:endParaRPr lang="fr-FR" sz="4800" u="sng" dirty="0">
              <a:solidFill>
                <a:schemeClr val="accent3"/>
              </a:solidFill>
            </a:endParaRPr>
          </a:p>
        </p:txBody>
      </p:sp>
      <p:sp>
        <p:nvSpPr>
          <p:cNvPr id="4" name="Espace réservé du pied de page 3"/>
          <p:cNvSpPr>
            <a:spLocks noGrp="1"/>
          </p:cNvSpPr>
          <p:nvPr>
            <p:ph type="ftr" sz="quarter" idx="11"/>
          </p:nvPr>
        </p:nvSpPr>
        <p:spPr>
          <a:xfrm>
            <a:off x="0" y="6398835"/>
            <a:ext cx="9144000" cy="486549"/>
          </a:xfrm>
          <a:solidFill>
            <a:schemeClr val="bg1"/>
          </a:solidFill>
        </p:spPr>
        <p:txBody>
          <a:bodyPr/>
          <a:lstStyle/>
          <a:p>
            <a:r>
              <a:rPr lang="fr-FR" sz="2000" dirty="0" smtClean="0">
                <a:ln w="18415" cmpd="sng">
                  <a:noFill/>
                  <a:prstDash val="solid"/>
                </a:ln>
                <a:effectLst>
                  <a:outerShdw blurRad="63500" dir="3600000" algn="tl" rotWithShape="0">
                    <a:srgbClr val="000000">
                      <a:alpha val="70000"/>
                    </a:srgbClr>
                  </a:outerShdw>
                </a:effectLst>
              </a:rPr>
              <a:t>G. Bousquet – Institution </a:t>
            </a:r>
            <a:r>
              <a:rPr lang="fr-FR" sz="2000" dirty="0" err="1" smtClean="0">
                <a:ln w="18415" cmpd="sng">
                  <a:noFill/>
                  <a:prstDash val="solid"/>
                </a:ln>
                <a:effectLst>
                  <a:outerShdw blurRad="63500" dir="3600000" algn="tl" rotWithShape="0">
                    <a:srgbClr val="000000">
                      <a:alpha val="70000"/>
                    </a:srgbClr>
                  </a:outerShdw>
                </a:effectLst>
              </a:rPr>
              <a:t>Champagnat</a:t>
            </a:r>
            <a:r>
              <a:rPr lang="fr-FR" sz="2000" dirty="0" smtClean="0">
                <a:ln w="18415" cmpd="sng">
                  <a:noFill/>
                  <a:prstDash val="solid"/>
                </a:ln>
                <a:effectLst>
                  <a:outerShdw blurRad="63500" dir="3600000" algn="tl" rotWithShape="0">
                    <a:srgbClr val="000000">
                      <a:alpha val="70000"/>
                    </a:srgbClr>
                  </a:outerShdw>
                </a:effectLst>
              </a:rPr>
              <a:t> - 29 </a:t>
            </a:r>
            <a:r>
              <a:rPr lang="fr-FR" sz="2000" smtClean="0">
                <a:ln w="18415" cmpd="sng">
                  <a:noFill/>
                  <a:prstDash val="solid"/>
                </a:ln>
                <a:effectLst>
                  <a:outerShdw blurRad="63500" dir="3600000" algn="tl" rotWithShape="0">
                    <a:srgbClr val="000000">
                      <a:alpha val="70000"/>
                    </a:srgbClr>
                  </a:outerShdw>
                </a:effectLst>
              </a:rPr>
              <a:t>septembre 2016</a:t>
            </a:r>
            <a:endParaRPr lang="fr-FR" sz="2000" dirty="0">
              <a:ln w="18415" cmpd="sng">
                <a:noFill/>
                <a:prstDash val="solid"/>
              </a:ln>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67544" y="1215367"/>
          <a:ext cx="8229600" cy="5165961"/>
        </p:xfrm>
        <a:graphic>
          <a:graphicData uri="http://schemas.openxmlformats.org/drawingml/2006/table">
            <a:tbl>
              <a:tblPr firstRow="1" bandRow="1">
                <a:tableStyleId>{5C22544A-7EE6-4342-B048-85BDC9FD1C3A}</a:tableStyleId>
              </a:tblPr>
              <a:tblGrid>
                <a:gridCol w="2743200"/>
                <a:gridCol w="2743200"/>
                <a:gridCol w="2743200"/>
              </a:tblGrid>
              <a:tr h="372721">
                <a:tc>
                  <a:txBody>
                    <a:bodyPr/>
                    <a:lstStyle/>
                    <a:p>
                      <a:pPr algn="ctr"/>
                      <a:r>
                        <a:rPr lang="fr-FR" b="1" dirty="0" smtClean="0"/>
                        <a:t>L’auditif</a:t>
                      </a:r>
                      <a:endParaRPr lang="fr-FR" b="1" dirty="0"/>
                    </a:p>
                  </a:txBody>
                  <a:tcPr/>
                </a:tc>
                <a:tc>
                  <a:txBody>
                    <a:bodyPr/>
                    <a:lstStyle/>
                    <a:p>
                      <a:pPr algn="ctr"/>
                      <a:r>
                        <a:rPr lang="fr-FR" b="1" dirty="0" smtClean="0"/>
                        <a:t>Le kinesthésique</a:t>
                      </a:r>
                      <a:endParaRPr lang="fr-FR" b="1" dirty="0"/>
                    </a:p>
                  </a:txBody>
                  <a:tcPr/>
                </a:tc>
                <a:tc>
                  <a:txBody>
                    <a:bodyPr/>
                    <a:lstStyle/>
                    <a:p>
                      <a:pPr algn="ctr"/>
                      <a:r>
                        <a:rPr lang="fr-FR" b="1" dirty="0" smtClean="0"/>
                        <a:t>Le visuel</a:t>
                      </a:r>
                      <a:endParaRPr lang="fr-FR" b="1" dirty="0"/>
                    </a:p>
                  </a:txBody>
                  <a:tcPr/>
                </a:tc>
              </a:tr>
              <a:tr h="919039">
                <a:tc>
                  <a:txBody>
                    <a:bodyPr/>
                    <a:lstStyle/>
                    <a:p>
                      <a:r>
                        <a:rPr lang="fr-FR" dirty="0" smtClean="0"/>
                        <a:t>Se</a:t>
                      </a:r>
                      <a:r>
                        <a:rPr lang="fr-FR" baseline="0" dirty="0" smtClean="0"/>
                        <a:t> réveille facilement le matin, disponible,</a:t>
                      </a:r>
                    </a:p>
                    <a:p>
                      <a:r>
                        <a:rPr lang="fr-FR" baseline="0" dirty="0" smtClean="0"/>
                        <a:t>Peut réfléchir le matin</a:t>
                      </a:r>
                      <a:endParaRPr lang="fr-FR" dirty="0"/>
                    </a:p>
                  </a:txBody>
                  <a:tcPr/>
                </a:tc>
                <a:tc>
                  <a:txBody>
                    <a:bodyPr/>
                    <a:lstStyle/>
                    <a:p>
                      <a:r>
                        <a:rPr lang="fr-FR" dirty="0" smtClean="0"/>
                        <a:t>Besoin de temps pour</a:t>
                      </a:r>
                      <a:r>
                        <a:rPr lang="fr-FR" baseline="0" dirty="0" smtClean="0"/>
                        <a:t> se réveiller, de mauvaise humeur</a:t>
                      </a:r>
                    </a:p>
                  </a:txBody>
                  <a:tcPr/>
                </a:tc>
                <a:tc>
                  <a:txBody>
                    <a:bodyPr/>
                    <a:lstStyle/>
                    <a:p>
                      <a:endParaRPr lang="fr-FR" dirty="0"/>
                    </a:p>
                  </a:txBody>
                  <a:tcPr/>
                </a:tc>
              </a:tr>
              <a:tr h="652457">
                <a:tc>
                  <a:txBody>
                    <a:bodyPr/>
                    <a:lstStyle/>
                    <a:p>
                      <a:r>
                        <a:rPr lang="fr-FR" dirty="0" smtClean="0"/>
                        <a:t>Sensible aux relations</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S’intéresse</a:t>
                      </a:r>
                      <a:r>
                        <a:rPr lang="fr-FR" baseline="0" dirty="0" smtClean="0"/>
                        <a:t> à la nature, aux insectes, animaux,</a:t>
                      </a:r>
                    </a:p>
                  </a:txBody>
                  <a:tcPr/>
                </a:tc>
                <a:tc>
                  <a:txBody>
                    <a:bodyPr/>
                    <a:lstStyle/>
                    <a:p>
                      <a:r>
                        <a:rPr lang="fr-FR" dirty="0" smtClean="0"/>
                        <a:t>Capte les rapports de force, </a:t>
                      </a:r>
                      <a:r>
                        <a:rPr lang="fr-FR" baseline="0" dirty="0" smtClean="0"/>
                        <a:t>qui commande</a:t>
                      </a:r>
                      <a:endParaRPr lang="fr-FR" dirty="0"/>
                    </a:p>
                  </a:txBody>
                  <a:tcPr/>
                </a:tc>
              </a:tr>
              <a:tr h="643328">
                <a:tc>
                  <a:txBody>
                    <a:bodyPr/>
                    <a:lstStyle/>
                    <a:p>
                      <a:r>
                        <a:rPr lang="fr-FR" dirty="0" smtClean="0"/>
                        <a:t>Aime écouter de la</a:t>
                      </a:r>
                      <a:r>
                        <a:rPr lang="fr-FR" baseline="0" dirty="0" smtClean="0"/>
                        <a:t> musique</a:t>
                      </a:r>
                      <a:endParaRPr lang="fr-FR" dirty="0"/>
                    </a:p>
                  </a:txBody>
                  <a:tcPr/>
                </a:tc>
                <a:tc>
                  <a:txBody>
                    <a:bodyPr/>
                    <a:lstStyle/>
                    <a:p>
                      <a:r>
                        <a:rPr lang="fr-FR" dirty="0" smtClean="0"/>
                        <a:t>Aime les activités</a:t>
                      </a:r>
                      <a:r>
                        <a:rPr lang="fr-FR" baseline="0" dirty="0" smtClean="0"/>
                        <a:t> de construction</a:t>
                      </a:r>
                      <a:endParaRPr lang="fr-FR" dirty="0"/>
                    </a:p>
                  </a:txBody>
                  <a:tcPr/>
                </a:tc>
                <a:tc>
                  <a:txBody>
                    <a:bodyPr/>
                    <a:lstStyle/>
                    <a:p>
                      <a:r>
                        <a:rPr lang="fr-FR" dirty="0" smtClean="0"/>
                        <a:t>Fort en QCM</a:t>
                      </a:r>
                      <a:endParaRPr lang="fr-FR" dirty="0"/>
                    </a:p>
                  </a:txBody>
                  <a:tcPr/>
                </a:tc>
              </a:tr>
              <a:tr h="919039">
                <a:tc>
                  <a:txBody>
                    <a:bodyPr/>
                    <a:lstStyle/>
                    <a:p>
                      <a:r>
                        <a:rPr lang="fr-FR" dirty="0" smtClean="0"/>
                        <a:t>Chante</a:t>
                      </a:r>
                      <a:r>
                        <a:rPr lang="fr-FR" baseline="0" dirty="0" smtClean="0"/>
                        <a:t> souvent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Aime grimper aux arbres, etc.</a:t>
                      </a:r>
                    </a:p>
                    <a:p>
                      <a:endParaRPr lang="fr-FR" dirty="0"/>
                    </a:p>
                  </a:txBody>
                  <a:tcPr/>
                </a:tc>
                <a:tc>
                  <a:txBody>
                    <a:bodyPr/>
                    <a:lstStyle/>
                    <a:p>
                      <a:endParaRPr lang="fr-FR" dirty="0"/>
                    </a:p>
                  </a:txBody>
                  <a:tcPr/>
                </a:tc>
              </a:tr>
              <a:tr h="643328">
                <a:tc>
                  <a:txBody>
                    <a:bodyPr/>
                    <a:lstStyle/>
                    <a:p>
                      <a:r>
                        <a:rPr lang="fr-FR" baseline="0" dirty="0" smtClean="0"/>
                        <a:t>Retient facilement les paroles d’une chanson</a:t>
                      </a:r>
                    </a:p>
                  </a:txBody>
                  <a:tcPr/>
                </a:tc>
                <a:tc>
                  <a:txBody>
                    <a:bodyPr/>
                    <a:lstStyle/>
                    <a:p>
                      <a:r>
                        <a:rPr lang="fr-FR" dirty="0" smtClean="0"/>
                        <a:t>Bougeait beaucoup dans le ventre</a:t>
                      </a:r>
                      <a:endParaRPr lang="fr-FR" dirty="0"/>
                    </a:p>
                  </a:txBody>
                  <a:tcPr/>
                </a:tc>
                <a:tc>
                  <a:txBody>
                    <a:bodyPr/>
                    <a:lstStyle/>
                    <a:p>
                      <a:r>
                        <a:rPr lang="fr-FR" dirty="0" smtClean="0"/>
                        <a:t>Caméra ambulante</a:t>
                      </a:r>
                      <a:endParaRPr lang="fr-FR" dirty="0"/>
                    </a:p>
                  </a:txBody>
                  <a:tcPr/>
                </a:tc>
              </a:tr>
              <a:tr h="643328">
                <a:tc>
                  <a:txBody>
                    <a:bodyPr/>
                    <a:lstStyle/>
                    <a:p>
                      <a:r>
                        <a:rPr lang="fr-FR" baseline="0" dirty="0" smtClean="0"/>
                        <a:t>Pose beaucoup de questions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Veut tout</a:t>
                      </a:r>
                      <a:r>
                        <a:rPr lang="fr-FR" baseline="0" dirty="0" smtClean="0"/>
                        <a:t> faire vite</a:t>
                      </a:r>
                      <a:endParaRPr lang="fr-FR" dirty="0" smtClean="0"/>
                    </a:p>
                    <a:p>
                      <a:endParaRPr lang="fr-FR" dirty="0"/>
                    </a:p>
                  </a:txBody>
                  <a:tcPr/>
                </a:tc>
                <a:tc>
                  <a:txBody>
                    <a:bodyPr/>
                    <a:lstStyle/>
                    <a:p>
                      <a:r>
                        <a:rPr lang="fr-FR" dirty="0" smtClean="0"/>
                        <a:t>Elément moteur,</a:t>
                      </a:r>
                      <a:r>
                        <a:rPr lang="fr-FR" baseline="0" dirty="0" smtClean="0"/>
                        <a:t> il fonce</a:t>
                      </a:r>
                      <a:endParaRPr lang="fr-FR" dirty="0"/>
                    </a:p>
                  </a:txBody>
                  <a:tcPr/>
                </a:tc>
              </a:tr>
              <a:tr h="372721">
                <a:tc>
                  <a:txBody>
                    <a:bodyPr/>
                    <a:lstStyle/>
                    <a:p>
                      <a:endParaRPr lang="fr-FR" baseline="0" dirty="0" smtClean="0"/>
                    </a:p>
                  </a:txBody>
                  <a:tcPr/>
                </a:tc>
                <a:tc>
                  <a:txBody>
                    <a:bodyPr/>
                    <a:lstStyle/>
                    <a:p>
                      <a:r>
                        <a:rPr lang="fr-FR" dirty="0" smtClean="0"/>
                        <a:t>Marche tôt</a:t>
                      </a:r>
                      <a:endParaRPr lang="fr-FR" dirty="0"/>
                    </a:p>
                  </a:txBody>
                  <a:tcPr/>
                </a:tc>
                <a:tc>
                  <a:txBody>
                    <a:bodyPr/>
                    <a:lstStyle/>
                    <a:p>
                      <a:r>
                        <a:rPr lang="fr-FR" dirty="0" smtClean="0"/>
                        <a:t>Marche tard</a:t>
                      </a:r>
                      <a:endParaRPr lang="fr-FR" dirty="0"/>
                    </a:p>
                  </a:txBody>
                  <a:tcPr/>
                </a:tc>
              </a:tr>
            </a:tbl>
          </a:graphicData>
        </a:graphic>
      </p:graphicFrame>
      <p:sp>
        <p:nvSpPr>
          <p:cNvPr id="3" name="Titre 2"/>
          <p:cNvSpPr>
            <a:spLocks noGrp="1"/>
          </p:cNvSpPr>
          <p:nvPr>
            <p:ph type="title"/>
          </p:nvPr>
        </p:nvSpPr>
        <p:spPr>
          <a:xfrm>
            <a:off x="457200" y="274638"/>
            <a:ext cx="8229600" cy="850106"/>
          </a:xfrm>
        </p:spPr>
        <p:txBody>
          <a:bodyPr>
            <a:normAutofit/>
          </a:bodyPr>
          <a:lstStyle/>
          <a:p>
            <a:pPr algn="r"/>
            <a:r>
              <a:rPr lang="fr-FR" sz="3600" u="sng" dirty="0" smtClean="0"/>
              <a:t>Connaître son mode cognitif</a:t>
            </a:r>
            <a:endParaRPr lang="fr-FR" sz="3600" u="sng" dirty="0"/>
          </a:p>
        </p:txBody>
      </p:sp>
      <p:sp>
        <p:nvSpPr>
          <p:cNvPr id="5" name="Espace réservé du pied de page 3"/>
          <p:cNvSpPr>
            <a:spLocks noGrp="1"/>
          </p:cNvSpPr>
          <p:nvPr>
            <p:ph type="ftr" sz="quarter" idx="11"/>
          </p:nvPr>
        </p:nvSpPr>
        <p:spPr>
          <a:xfrm>
            <a:off x="0" y="6398835"/>
            <a:ext cx="9144000" cy="486549"/>
          </a:xfrm>
          <a:solidFill>
            <a:schemeClr val="bg1"/>
          </a:solidFill>
        </p:spPr>
        <p:txBody>
          <a:bodyPr/>
          <a:lstStyle/>
          <a:p>
            <a:r>
              <a:rPr lang="fr-FR" sz="2000" dirty="0" smtClean="0">
                <a:ln w="18415" cmpd="sng">
                  <a:noFill/>
                  <a:prstDash val="solid"/>
                </a:ln>
                <a:effectLst>
                  <a:outerShdw blurRad="63500" dir="3600000" algn="tl" rotWithShape="0">
                    <a:srgbClr val="000000">
                      <a:alpha val="70000"/>
                    </a:srgbClr>
                  </a:outerShdw>
                </a:effectLst>
              </a:rPr>
              <a:t>G. Bousquet – Institution </a:t>
            </a:r>
            <a:r>
              <a:rPr lang="fr-FR" sz="2000" dirty="0" err="1" smtClean="0">
                <a:ln w="18415" cmpd="sng">
                  <a:noFill/>
                  <a:prstDash val="solid"/>
                </a:ln>
                <a:effectLst>
                  <a:outerShdw blurRad="63500" dir="3600000" algn="tl" rotWithShape="0">
                    <a:srgbClr val="000000">
                      <a:alpha val="70000"/>
                    </a:srgbClr>
                  </a:outerShdw>
                </a:effectLst>
              </a:rPr>
              <a:t>Champagnat</a:t>
            </a:r>
            <a:r>
              <a:rPr lang="fr-FR" sz="2000" dirty="0" smtClean="0">
                <a:ln w="18415" cmpd="sng">
                  <a:noFill/>
                  <a:prstDash val="solid"/>
                </a:ln>
                <a:effectLst>
                  <a:outerShdw blurRad="63500" dir="3600000" algn="tl" rotWithShape="0">
                    <a:srgbClr val="000000">
                      <a:alpha val="70000"/>
                    </a:srgbClr>
                  </a:outerShdw>
                </a:effectLst>
              </a:rPr>
              <a:t> - 29 </a:t>
            </a:r>
            <a:r>
              <a:rPr lang="fr-FR" sz="2000" smtClean="0">
                <a:ln w="18415" cmpd="sng">
                  <a:noFill/>
                  <a:prstDash val="solid"/>
                </a:ln>
                <a:effectLst>
                  <a:outerShdw blurRad="63500" dir="3600000" algn="tl" rotWithShape="0">
                    <a:srgbClr val="000000">
                      <a:alpha val="70000"/>
                    </a:srgbClr>
                  </a:outerShdw>
                </a:effectLst>
              </a:rPr>
              <a:t>septembre 2016</a:t>
            </a:r>
            <a:endParaRPr lang="fr-FR" sz="2000" dirty="0">
              <a:ln w="18415" cmpd="sng">
                <a:noFill/>
                <a:prstDash val="solid"/>
              </a:ln>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descr="visuel par Lagar.jpeg">
            <a:hlinkClick r:id="rId2" action="ppaction://hlinkfile"/>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a:xfrm>
            <a:off x="251520" y="332656"/>
            <a:ext cx="8686800" cy="5183248"/>
          </a:xfrm>
        </p:spPr>
      </p:pic>
      <p:sp>
        <p:nvSpPr>
          <p:cNvPr id="5" name="Espace réservé du pied de page 3"/>
          <p:cNvSpPr>
            <a:spLocks noGrp="1"/>
          </p:cNvSpPr>
          <p:nvPr>
            <p:ph type="ftr" sz="quarter" idx="11"/>
          </p:nvPr>
        </p:nvSpPr>
        <p:spPr>
          <a:xfrm>
            <a:off x="0" y="6398835"/>
            <a:ext cx="9144000" cy="486549"/>
          </a:xfrm>
          <a:solidFill>
            <a:schemeClr val="bg1"/>
          </a:solidFill>
        </p:spPr>
        <p:txBody>
          <a:bodyPr/>
          <a:lstStyle/>
          <a:p>
            <a:r>
              <a:rPr lang="fr-FR" sz="2000" dirty="0" smtClean="0">
                <a:ln w="18415" cmpd="sng">
                  <a:noFill/>
                  <a:prstDash val="solid"/>
                </a:ln>
                <a:effectLst>
                  <a:outerShdw blurRad="63500" dir="3600000" algn="tl" rotWithShape="0">
                    <a:srgbClr val="000000">
                      <a:alpha val="70000"/>
                    </a:srgbClr>
                  </a:outerShdw>
                </a:effectLst>
              </a:rPr>
              <a:t>G. Bousquet – Institution </a:t>
            </a:r>
            <a:r>
              <a:rPr lang="fr-FR" sz="2000" dirty="0" err="1" smtClean="0">
                <a:ln w="18415" cmpd="sng">
                  <a:noFill/>
                  <a:prstDash val="solid"/>
                </a:ln>
                <a:effectLst>
                  <a:outerShdw blurRad="63500" dir="3600000" algn="tl" rotWithShape="0">
                    <a:srgbClr val="000000">
                      <a:alpha val="70000"/>
                    </a:srgbClr>
                  </a:outerShdw>
                </a:effectLst>
              </a:rPr>
              <a:t>Champagnat</a:t>
            </a:r>
            <a:r>
              <a:rPr lang="fr-FR" sz="2000" dirty="0" smtClean="0">
                <a:ln w="18415" cmpd="sng">
                  <a:noFill/>
                  <a:prstDash val="solid"/>
                </a:ln>
                <a:effectLst>
                  <a:outerShdw blurRad="63500" dir="3600000" algn="tl" rotWithShape="0">
                    <a:srgbClr val="000000">
                      <a:alpha val="70000"/>
                    </a:srgbClr>
                  </a:outerShdw>
                </a:effectLst>
              </a:rPr>
              <a:t> - 29 </a:t>
            </a:r>
            <a:r>
              <a:rPr lang="fr-FR" sz="2000" smtClean="0">
                <a:ln w="18415" cmpd="sng">
                  <a:noFill/>
                  <a:prstDash val="solid"/>
                </a:ln>
                <a:effectLst>
                  <a:outerShdw blurRad="63500" dir="3600000" algn="tl" rotWithShape="0">
                    <a:srgbClr val="000000">
                      <a:alpha val="70000"/>
                    </a:srgbClr>
                  </a:outerShdw>
                </a:effectLst>
              </a:rPr>
              <a:t>septembre 2016</a:t>
            </a:r>
            <a:endParaRPr lang="fr-FR" sz="2000" dirty="0">
              <a:ln w="18415" cmpd="sng">
                <a:noFill/>
                <a:prstDash val="solid"/>
              </a:ln>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23.3|8.8|0.8|28.2|9.1|4.5|3.8|10.6|34.8|8.2|11.1"/>
</p:tagLst>
</file>

<file path=ppt/tags/tag2.xml><?xml version="1.0" encoding="utf-8"?>
<p:tagLst xmlns:a="http://schemas.openxmlformats.org/drawingml/2006/main" xmlns:r="http://schemas.openxmlformats.org/officeDocument/2006/relationships" xmlns:p="http://schemas.openxmlformats.org/presentationml/2006/main">
  <p:tag name="TIMING" val="|145.2|1.4|9|8.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1579</TotalTime>
  <Words>889</Words>
  <Application>Microsoft Macintosh PowerPoint</Application>
  <PresentationFormat>Présentation à l'écran (4:3)</PresentationFormat>
  <Paragraphs>202</Paragraphs>
  <Slides>23</Slides>
  <Notes>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23</vt:i4>
      </vt:variant>
    </vt:vector>
  </HeadingPairs>
  <TitlesOfParts>
    <vt:vector size="31" baseType="lpstr">
      <vt:lpstr>Arial</vt:lpstr>
      <vt:lpstr>Calibri</vt:lpstr>
      <vt:lpstr>Lucida Sans Unicode</vt:lpstr>
      <vt:lpstr>Verdana</vt:lpstr>
      <vt:lpstr>Wingdings</vt:lpstr>
      <vt:lpstr>Wingdings 2</vt:lpstr>
      <vt:lpstr>Wingdings 3</vt:lpstr>
      <vt:lpstr>Rotonde</vt:lpstr>
      <vt:lpstr>Présentation PowerPoint</vt:lpstr>
      <vt:lpstr>Sources</vt:lpstr>
      <vt:lpstr>Présentation PowerPoint</vt:lpstr>
      <vt:lpstr>Deux circuits distincts</vt:lpstr>
      <vt:lpstr>Le traitement de l’information par la parole : les circuits conscients</vt:lpstr>
      <vt:lpstr>Les conséquences sur le comportement :</vt:lpstr>
      <vt:lpstr>II. Les modes cognitifs</vt:lpstr>
      <vt:lpstr>Connaître son mode cognitif</vt:lpstr>
      <vt:lpstr>Présentation PowerPoint</vt:lpstr>
      <vt:lpstr>Présentation PowerPoint</vt:lpstr>
      <vt:lpstr>Présentation PowerPoint</vt:lpstr>
      <vt:lpstr>Une clé commune à tous</vt:lpstr>
      <vt:lpstr>a. Les trois clés pour des apprentissages durables  b. Un contexte propice au travail  c. Apprendre par cœur une définition, un cours d. Apprendre sa leçon  e. Mémoriser le vocabulaire d’une  langue vivante </vt:lpstr>
      <vt:lpstr>Les trois clés de l’apprentissage</vt:lpstr>
      <vt:lpstr>Contexte de travail</vt:lpstr>
      <vt:lpstr>Apprendre par cœur une définition, ou un texte</vt:lpstr>
      <vt:lpstr>Exemples pour apprendre une citation</vt:lpstr>
      <vt:lpstr>Apprendre sa leçon</vt:lpstr>
      <vt:lpstr>Exemples pour apprendre les trois citations</vt:lpstr>
      <vt:lpstr>Présentation PowerPoint</vt:lpstr>
      <vt:lpstr>Mémoriser le vocabulaire d’une langue étrangère</vt:lpstr>
      <vt:lpstr>Lire des œuvres littéraires</vt:lpstr>
      <vt:lpstr>Présentation PowerPoint</vt:lpstr>
    </vt:vector>
  </TitlesOfParts>
  <Manager/>
  <Company/>
  <LinksUpToDate>false</LinksUpToDate>
  <SharedDoc>false</SharedDoc>
  <HyperlinkBase/>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 pédagogique 1er juillet 2015</dc:title>
  <dc:subject/>
  <dc:creator>Guillaume Bousquet</dc:creator>
  <cp:keywords/>
  <dc:description/>
  <cp:lastModifiedBy>Guillaume Bousquet</cp:lastModifiedBy>
  <cp:revision>115</cp:revision>
  <cp:lastPrinted>2016-10-07T12:25:20Z</cp:lastPrinted>
  <dcterms:created xsi:type="dcterms:W3CDTF">2015-06-30T12:26:53Z</dcterms:created>
  <dcterms:modified xsi:type="dcterms:W3CDTF">2016-10-07T12:31:27Z</dcterms:modified>
  <cp:category/>
</cp:coreProperties>
</file>